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lice" panose="020B0604020202020204" charset="0"/>
      <p:regular r:id="rId26"/>
    </p:embeddedFont>
    <p:embeddedFont>
      <p:font typeface="Girassol" panose="020B0604020202020204" charset="0"/>
      <p:regular r:id="rId27"/>
    </p:embeddedFont>
    <p:embeddedFont>
      <p:font typeface="Inter" panose="020B0604020202020204" charset="0"/>
      <p:regular r:id="rId28"/>
    </p:embeddedFont>
    <p:embeddedFont>
      <p:font typeface="Inter Bold" panose="020B0604020202020204" charset="0"/>
      <p:regular r:id="rId29"/>
    </p:embeddedFont>
    <p:embeddedFont>
      <p:font typeface="Inter Bold Italics" panose="020B0604020202020204" charset="0"/>
      <p:regular r:id="rId30"/>
    </p:embeddedFont>
    <p:embeddedFont>
      <p:font typeface="Inter Heavy" panose="020B0604020202020204" charset="0"/>
      <p:regular r:id="rId31"/>
    </p:embeddedFont>
    <p:embeddedFont>
      <p:font typeface="Inter Italics" panose="020B0604020202020204" charset="0"/>
      <p:regular r:id="rId32"/>
    </p:embeddedFont>
    <p:embeddedFont>
      <p:font typeface="Lora" pitchFamily="2" charset="0"/>
      <p:regular r:id="rId33"/>
    </p:embeddedFont>
    <p:embeddedFont>
      <p:font typeface="Lora Bold" panose="020B0604020202020204" charset="0"/>
      <p:regular r:id="rId34"/>
    </p:embeddedFont>
    <p:embeddedFont>
      <p:font typeface="Recoleta Bold" panose="020B0604020202020204" charset="0"/>
      <p:regular r:id="rId35"/>
    </p:embeddedFont>
    <p:embeddedFont>
      <p:font typeface="Times New Roman Bold" panose="02020803070505020304" pitchFamily="18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bridge-ai.streamlit.app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4.svg"/><Relationship Id="rId7" Type="http://schemas.openxmlformats.org/officeDocument/2006/relationships/image" Target="../media/image2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2.sv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2.svg"/><Relationship Id="rId7" Type="http://schemas.openxmlformats.org/officeDocument/2006/relationships/image" Target="../media/image5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hyperlink" Target="https://healthbridge-ai.streamlit.ap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VodnalaSrujana004/HealthBridge-AI" TargetMode="Externa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8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63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hyperlink" Target="https://github.com/VodnalaSrujana004/HealthBridge-AI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9668086"/>
            <a:ext cx="18288000" cy="627144"/>
            <a:chOff x="0" y="0"/>
            <a:chExt cx="5061139" cy="4030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1140" cy="403008"/>
            </a:xfrm>
            <a:custGeom>
              <a:avLst/>
              <a:gdLst/>
              <a:ahLst/>
              <a:cxnLst/>
              <a:rect l="l" t="t" r="r" b="b"/>
              <a:pathLst>
                <a:path w="5061140" h="403008">
                  <a:moveTo>
                    <a:pt x="0" y="0"/>
                  </a:moveTo>
                  <a:lnTo>
                    <a:pt x="5061140" y="0"/>
                  </a:lnTo>
                  <a:lnTo>
                    <a:pt x="5061140" y="403008"/>
                  </a:lnTo>
                  <a:lnTo>
                    <a:pt x="0" y="403008"/>
                  </a:ln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61139" cy="441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177441" y="9706185"/>
            <a:ext cx="30642881" cy="3590752"/>
          </a:xfrm>
          <a:custGeom>
            <a:avLst/>
            <a:gdLst/>
            <a:ahLst/>
            <a:cxnLst/>
            <a:rect l="l" t="t" r="r" b="b"/>
            <a:pathLst>
              <a:path w="30642881" h="3590752">
                <a:moveTo>
                  <a:pt x="0" y="0"/>
                </a:moveTo>
                <a:lnTo>
                  <a:pt x="30642882" y="0"/>
                </a:lnTo>
                <a:lnTo>
                  <a:pt x="30642882" y="3590751"/>
                </a:lnTo>
                <a:lnTo>
                  <a:pt x="0" y="359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54329" y="5345583"/>
            <a:ext cx="2385412" cy="4949648"/>
          </a:xfrm>
          <a:custGeom>
            <a:avLst/>
            <a:gdLst/>
            <a:ahLst/>
            <a:cxnLst/>
            <a:rect l="l" t="t" r="r" b="b"/>
            <a:pathLst>
              <a:path w="2385412" h="6905139">
                <a:moveTo>
                  <a:pt x="0" y="0"/>
                </a:moveTo>
                <a:lnTo>
                  <a:pt x="2385412" y="0"/>
                </a:lnTo>
                <a:lnTo>
                  <a:pt x="2385412" y="6905139"/>
                </a:lnTo>
                <a:lnTo>
                  <a:pt x="0" y="6905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3950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73529" y="5143500"/>
            <a:ext cx="3514471" cy="5143500"/>
          </a:xfrm>
          <a:custGeom>
            <a:avLst/>
            <a:gdLst/>
            <a:ahLst/>
            <a:cxnLst/>
            <a:rect l="l" t="t" r="r" b="b"/>
            <a:pathLst>
              <a:path w="3752026" h="6995302">
                <a:moveTo>
                  <a:pt x="0" y="0"/>
                </a:moveTo>
                <a:lnTo>
                  <a:pt x="3752026" y="0"/>
                </a:lnTo>
                <a:lnTo>
                  <a:pt x="3752026" y="6995302"/>
                </a:lnTo>
                <a:lnTo>
                  <a:pt x="0" y="699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" r="-6759" b="-3600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34679" y="465565"/>
            <a:ext cx="13574901" cy="952053"/>
            <a:chOff x="0" y="0"/>
            <a:chExt cx="3575283" cy="250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75283" cy="250746"/>
            </a:xfrm>
            <a:custGeom>
              <a:avLst/>
              <a:gdLst/>
              <a:ahLst/>
              <a:cxnLst/>
              <a:rect l="l" t="t" r="r" b="b"/>
              <a:pathLst>
                <a:path w="3575283" h="250746">
                  <a:moveTo>
                    <a:pt x="0" y="0"/>
                  </a:moveTo>
                  <a:lnTo>
                    <a:pt x="3575283" y="0"/>
                  </a:lnTo>
                  <a:lnTo>
                    <a:pt x="3575283" y="250746"/>
                  </a:lnTo>
                  <a:lnTo>
                    <a:pt x="0" y="250746"/>
                  </a:ln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575283" cy="288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51936" y="792088"/>
            <a:ext cx="3432786" cy="1138379"/>
          </a:xfrm>
          <a:custGeom>
            <a:avLst/>
            <a:gdLst/>
            <a:ahLst/>
            <a:cxnLst/>
            <a:rect l="l" t="t" r="r" b="b"/>
            <a:pathLst>
              <a:path w="3432786" h="1138379">
                <a:moveTo>
                  <a:pt x="0" y="0"/>
                </a:moveTo>
                <a:lnTo>
                  <a:pt x="3432785" y="0"/>
                </a:lnTo>
                <a:lnTo>
                  <a:pt x="3432785" y="1138379"/>
                </a:lnTo>
                <a:lnTo>
                  <a:pt x="0" y="1138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1936" y="194423"/>
            <a:ext cx="3620591" cy="709930"/>
          </a:xfrm>
          <a:custGeom>
            <a:avLst/>
            <a:gdLst/>
            <a:ahLst/>
            <a:cxnLst/>
            <a:rect l="l" t="t" r="r" b="b"/>
            <a:pathLst>
              <a:path w="3620591" h="709930">
                <a:moveTo>
                  <a:pt x="0" y="0"/>
                </a:moveTo>
                <a:lnTo>
                  <a:pt x="3620591" y="0"/>
                </a:lnTo>
                <a:lnTo>
                  <a:pt x="3620591" y="709930"/>
                </a:lnTo>
                <a:lnTo>
                  <a:pt x="0" y="7099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878" t="-285821" r="-13761" b="-27533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7825" y="1758050"/>
            <a:ext cx="1811064" cy="74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537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 Title: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7735" y="1704389"/>
            <a:ext cx="12787465" cy="695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 dirty="0">
                <a:solidFill>
                  <a:srgbClr val="AF4C0F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4099" b="1" dirty="0" err="1">
                <a:solidFill>
                  <a:srgbClr val="AF4C0F"/>
                </a:solidFill>
                <a:latin typeface="Lora Bold"/>
                <a:ea typeface="Lora Bold"/>
                <a:cs typeface="Lora Bold"/>
                <a:sym typeface="Lora Bold"/>
              </a:rPr>
              <a:t>HealthBridge</a:t>
            </a:r>
            <a:r>
              <a:rPr lang="en-US" sz="4099" b="1" dirty="0">
                <a:solidFill>
                  <a:srgbClr val="AF4C0F"/>
                </a:solidFill>
                <a:latin typeface="Lora Bold"/>
                <a:ea typeface="Lora Bold"/>
                <a:cs typeface="Lora Bold"/>
                <a:sym typeface="Lora Bold"/>
              </a:rPr>
              <a:t> – AI Chatbot for Mothers &amp; Children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4679" y="2829996"/>
            <a:ext cx="2782376" cy="721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175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Subtitle: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300" y="658991"/>
            <a:ext cx="11567249" cy="702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5175">
                <a:solidFill>
                  <a:srgbClr val="3F322B"/>
                </a:solidFill>
                <a:latin typeface="Lora"/>
                <a:ea typeface="Lora"/>
                <a:cs typeface="Lora"/>
                <a:sym typeface="Lora"/>
              </a:rPr>
              <a:t>IBM AI-ML Internship 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95600" y="2880136"/>
            <a:ext cx="14941787" cy="547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 Empowering maternal &amp; child healthcare with intelligent, accessible solutions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4040" y="3960907"/>
            <a:ext cx="7225109" cy="57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4275">
                <a:solidFill>
                  <a:srgbClr val="3F322B"/>
                </a:solidFill>
                <a:latin typeface="Lora"/>
                <a:ea typeface="Lora"/>
                <a:cs typeface="Lora"/>
                <a:sym typeface="Lora"/>
              </a:rPr>
              <a:t>Presented by: </a:t>
            </a:r>
            <a:r>
              <a:rPr lang="en-US" sz="4275" b="1">
                <a:solidFill>
                  <a:srgbClr val="3F322B"/>
                </a:solidFill>
                <a:latin typeface="Lora Bold"/>
                <a:ea typeface="Lora Bold"/>
                <a:cs typeface="Lora Bold"/>
                <a:sym typeface="Lora Bold"/>
              </a:rPr>
              <a:t>Beta_Coders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1876" y="4796160"/>
            <a:ext cx="3484718" cy="623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dirty="0">
                <a:solidFill>
                  <a:srgbClr val="3F32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27388" y="4939035"/>
            <a:ext cx="3026212" cy="180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344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J. </a:t>
            </a:r>
            <a:r>
              <a:rPr lang="en-US" sz="3449" dirty="0" err="1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Likhithanjali</a:t>
            </a:r>
            <a:r>
              <a:rPr lang="en-US" sz="344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4828"/>
              </a:lnSpc>
              <a:spcBef>
                <a:spcPct val="0"/>
              </a:spcBef>
            </a:pPr>
            <a:r>
              <a:rPr lang="en-US" sz="344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B. Umesh</a:t>
            </a:r>
          </a:p>
          <a:p>
            <a:pPr algn="l">
              <a:lnSpc>
                <a:spcPts val="4828"/>
              </a:lnSpc>
              <a:spcBef>
                <a:spcPct val="0"/>
              </a:spcBef>
            </a:pPr>
            <a:r>
              <a:rPr lang="en-US" sz="344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M. Vardhan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14539" y="4881885"/>
            <a:ext cx="2362461" cy="30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2"/>
              </a:lnSpc>
              <a:spcBef>
                <a:spcPct val="0"/>
              </a:spcBef>
            </a:pPr>
            <a:r>
              <a:rPr lang="en-US" sz="3458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V. Srujana</a:t>
            </a:r>
          </a:p>
          <a:p>
            <a:pPr algn="l">
              <a:lnSpc>
                <a:spcPts val="4842"/>
              </a:lnSpc>
              <a:spcBef>
                <a:spcPct val="0"/>
              </a:spcBef>
            </a:pPr>
            <a:r>
              <a:rPr lang="en-US" sz="3458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D. Devika</a:t>
            </a:r>
          </a:p>
          <a:p>
            <a:pPr algn="l">
              <a:lnSpc>
                <a:spcPts val="4842"/>
              </a:lnSpc>
              <a:spcBef>
                <a:spcPct val="0"/>
              </a:spcBef>
            </a:pPr>
            <a:r>
              <a:rPr lang="en-US" sz="3458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I. </a:t>
            </a:r>
            <a:r>
              <a:rPr lang="en-US" sz="3458" dirty="0" err="1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Srimai</a:t>
            </a:r>
            <a:endParaRPr lang="en-US" sz="3458" dirty="0">
              <a:solidFill>
                <a:srgbClr val="3F322B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4842"/>
              </a:lnSpc>
              <a:spcBef>
                <a:spcPct val="0"/>
              </a:spcBef>
            </a:pPr>
            <a:r>
              <a:rPr lang="en-US" sz="3458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A. Hansika</a:t>
            </a:r>
          </a:p>
          <a:p>
            <a:pPr algn="l">
              <a:lnSpc>
                <a:spcPts val="4842"/>
              </a:lnSpc>
              <a:spcBef>
                <a:spcPct val="0"/>
              </a:spcBef>
            </a:pPr>
            <a:endParaRPr lang="en-US" sz="3458" dirty="0">
              <a:solidFill>
                <a:srgbClr val="3F322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34679" y="7765833"/>
            <a:ext cx="3205936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 dirty="0">
                <a:solidFill>
                  <a:srgbClr val="3F32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College Name: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4679" y="8593526"/>
            <a:ext cx="11756939" cy="94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1"/>
              </a:lnSpc>
              <a:spcBef>
                <a:spcPct val="0"/>
              </a:spcBef>
            </a:pPr>
            <a:r>
              <a:rPr lang="en-US" sz="2779" b="1" dirty="0">
                <a:solidFill>
                  <a:srgbClr val="3079A3"/>
                </a:solidFill>
                <a:latin typeface="Recoleta Bold"/>
                <a:ea typeface="Recoleta Bold"/>
                <a:cs typeface="Recoleta Bold"/>
                <a:sym typeface="Recoleta Bold"/>
              </a:rPr>
              <a:t>JAWAHARLAL NEHRU TECHNOLOGICAL UNIVERSITY HYDERABAD</a:t>
            </a:r>
          </a:p>
          <a:p>
            <a:pPr algn="ctr">
              <a:lnSpc>
                <a:spcPts val="3891"/>
              </a:lnSpc>
              <a:spcBef>
                <a:spcPct val="0"/>
              </a:spcBef>
            </a:pPr>
            <a:r>
              <a:rPr lang="en-US" sz="2779" b="1" dirty="0">
                <a:solidFill>
                  <a:srgbClr val="3079A3"/>
                </a:solidFill>
                <a:latin typeface="Recoleta Bold"/>
                <a:ea typeface="Recoleta Bold"/>
                <a:cs typeface="Recoleta Bold"/>
                <a:sym typeface="Recoleta Bold"/>
              </a:rPr>
              <a:t>UNIVERSITY COLLEGE OF ENGINEERING JAGTIAL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095" y="1551432"/>
            <a:ext cx="16741811" cy="8391833"/>
          </a:xfrm>
          <a:custGeom>
            <a:avLst/>
            <a:gdLst/>
            <a:ahLst/>
            <a:cxnLst/>
            <a:rect l="l" t="t" r="r" b="b"/>
            <a:pathLst>
              <a:path w="16741811" h="8391833">
                <a:moveTo>
                  <a:pt x="0" y="0"/>
                </a:moveTo>
                <a:lnTo>
                  <a:pt x="16741810" y="0"/>
                </a:lnTo>
                <a:lnTo>
                  <a:pt x="16741810" y="8391833"/>
                </a:lnTo>
                <a:lnTo>
                  <a:pt x="0" y="8391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84728" y="533400"/>
            <a:ext cx="1311854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Deployed HealthBridge AI bot : </a:t>
            </a:r>
            <a:r>
              <a:rPr lang="en-US" sz="2999" b="1" u="sng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  <a:hlinkClick r:id="rId3" tooltip="https://healthbridge-ai.streamlit.app"/>
              </a:rPr>
              <a:t>https://healthbridge-ai.streamlit.app/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015" y="749021"/>
            <a:ext cx="17621970" cy="8788958"/>
          </a:xfrm>
          <a:custGeom>
            <a:avLst/>
            <a:gdLst/>
            <a:ahLst/>
            <a:cxnLst/>
            <a:rect l="l" t="t" r="r" b="b"/>
            <a:pathLst>
              <a:path w="17621970" h="8788958">
                <a:moveTo>
                  <a:pt x="0" y="0"/>
                </a:moveTo>
                <a:lnTo>
                  <a:pt x="17621970" y="0"/>
                </a:lnTo>
                <a:lnTo>
                  <a:pt x="17621970" y="8788958"/>
                </a:lnTo>
                <a:lnTo>
                  <a:pt x="0" y="8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086" y="1028700"/>
            <a:ext cx="17856127" cy="8146858"/>
          </a:xfrm>
          <a:custGeom>
            <a:avLst/>
            <a:gdLst/>
            <a:ahLst/>
            <a:cxnLst/>
            <a:rect l="l" t="t" r="r" b="b"/>
            <a:pathLst>
              <a:path w="17856127" h="8146858">
                <a:moveTo>
                  <a:pt x="0" y="0"/>
                </a:moveTo>
                <a:lnTo>
                  <a:pt x="17856127" y="0"/>
                </a:lnTo>
                <a:lnTo>
                  <a:pt x="17856127" y="8146858"/>
                </a:lnTo>
                <a:lnTo>
                  <a:pt x="0" y="814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037" y="1102059"/>
            <a:ext cx="17999926" cy="8156241"/>
          </a:xfrm>
          <a:custGeom>
            <a:avLst/>
            <a:gdLst/>
            <a:ahLst/>
            <a:cxnLst/>
            <a:rect l="l" t="t" r="r" b="b"/>
            <a:pathLst>
              <a:path w="17999926" h="8156241">
                <a:moveTo>
                  <a:pt x="0" y="0"/>
                </a:moveTo>
                <a:lnTo>
                  <a:pt x="17999926" y="0"/>
                </a:lnTo>
                <a:lnTo>
                  <a:pt x="17999926" y="8156241"/>
                </a:lnTo>
                <a:lnTo>
                  <a:pt x="0" y="815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" b="-68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042" y="1028700"/>
            <a:ext cx="17963975" cy="8038879"/>
          </a:xfrm>
          <a:custGeom>
            <a:avLst/>
            <a:gdLst/>
            <a:ahLst/>
            <a:cxnLst/>
            <a:rect l="l" t="t" r="r" b="b"/>
            <a:pathLst>
              <a:path w="17963975" h="8038879">
                <a:moveTo>
                  <a:pt x="0" y="0"/>
                </a:moveTo>
                <a:lnTo>
                  <a:pt x="17963975" y="0"/>
                </a:lnTo>
                <a:lnTo>
                  <a:pt x="17963975" y="8038879"/>
                </a:lnTo>
                <a:lnTo>
                  <a:pt x="0" y="803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463" y="858060"/>
            <a:ext cx="17914135" cy="8173324"/>
          </a:xfrm>
          <a:custGeom>
            <a:avLst/>
            <a:gdLst/>
            <a:ahLst/>
            <a:cxnLst/>
            <a:rect l="l" t="t" r="r" b="b"/>
            <a:pathLst>
              <a:path w="17914135" h="8173324">
                <a:moveTo>
                  <a:pt x="0" y="0"/>
                </a:moveTo>
                <a:lnTo>
                  <a:pt x="17914135" y="0"/>
                </a:lnTo>
                <a:lnTo>
                  <a:pt x="17914135" y="8173325"/>
                </a:lnTo>
                <a:lnTo>
                  <a:pt x="0" y="8173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086" y="848753"/>
            <a:ext cx="17962088" cy="8150298"/>
          </a:xfrm>
          <a:custGeom>
            <a:avLst/>
            <a:gdLst/>
            <a:ahLst/>
            <a:cxnLst/>
            <a:rect l="l" t="t" r="r" b="b"/>
            <a:pathLst>
              <a:path w="17962088" h="8150298">
                <a:moveTo>
                  <a:pt x="0" y="0"/>
                </a:moveTo>
                <a:lnTo>
                  <a:pt x="17962088" y="0"/>
                </a:lnTo>
                <a:lnTo>
                  <a:pt x="17962088" y="8150298"/>
                </a:lnTo>
                <a:lnTo>
                  <a:pt x="0" y="815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086" y="1028700"/>
            <a:ext cx="17921916" cy="8154472"/>
          </a:xfrm>
          <a:custGeom>
            <a:avLst/>
            <a:gdLst/>
            <a:ahLst/>
            <a:cxnLst/>
            <a:rect l="l" t="t" r="r" b="b"/>
            <a:pathLst>
              <a:path w="17921916" h="8154472">
                <a:moveTo>
                  <a:pt x="0" y="0"/>
                </a:moveTo>
                <a:lnTo>
                  <a:pt x="17921916" y="0"/>
                </a:lnTo>
                <a:lnTo>
                  <a:pt x="17921916" y="8154472"/>
                </a:lnTo>
                <a:lnTo>
                  <a:pt x="0" y="8154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8380" y="2741141"/>
            <a:ext cx="10992190" cy="6228152"/>
            <a:chOff x="0" y="0"/>
            <a:chExt cx="673262" cy="381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262" cy="381469"/>
            </a:xfrm>
            <a:custGeom>
              <a:avLst/>
              <a:gdLst/>
              <a:ahLst/>
              <a:cxnLst/>
              <a:rect l="l" t="t" r="r" b="b"/>
              <a:pathLst>
                <a:path w="673262" h="381469">
                  <a:moveTo>
                    <a:pt x="470062" y="0"/>
                  </a:moveTo>
                  <a:cubicBezTo>
                    <a:pt x="582287" y="0"/>
                    <a:pt x="673262" y="85395"/>
                    <a:pt x="673262" y="190734"/>
                  </a:cubicBezTo>
                  <a:cubicBezTo>
                    <a:pt x="673262" y="296074"/>
                    <a:pt x="582287" y="381469"/>
                    <a:pt x="470062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73262" cy="41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53322">
            <a:off x="2498616" y="7316514"/>
            <a:ext cx="1923635" cy="2133063"/>
          </a:xfrm>
          <a:custGeom>
            <a:avLst/>
            <a:gdLst/>
            <a:ahLst/>
            <a:cxnLst/>
            <a:rect l="l" t="t" r="r" b="b"/>
            <a:pathLst>
              <a:path w="1923635" h="2133063">
                <a:moveTo>
                  <a:pt x="0" y="0"/>
                </a:moveTo>
                <a:lnTo>
                  <a:pt x="1923635" y="0"/>
                </a:lnTo>
                <a:lnTo>
                  <a:pt x="1923635" y="2133063"/>
                </a:lnTo>
                <a:lnTo>
                  <a:pt x="0" y="213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4522">
            <a:off x="15318204" y="8226833"/>
            <a:ext cx="1578111" cy="1179279"/>
          </a:xfrm>
          <a:custGeom>
            <a:avLst/>
            <a:gdLst/>
            <a:ahLst/>
            <a:cxnLst/>
            <a:rect l="l" t="t" r="r" b="b"/>
            <a:pathLst>
              <a:path w="1578111" h="1179279">
                <a:moveTo>
                  <a:pt x="0" y="0"/>
                </a:moveTo>
                <a:lnTo>
                  <a:pt x="1578111" y="0"/>
                </a:lnTo>
                <a:lnTo>
                  <a:pt x="1578111" y="1179280"/>
                </a:lnTo>
                <a:lnTo>
                  <a:pt x="0" y="117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12297" y="6844506"/>
            <a:ext cx="1981725" cy="1538539"/>
          </a:xfrm>
          <a:custGeom>
            <a:avLst/>
            <a:gdLst/>
            <a:ahLst/>
            <a:cxnLst/>
            <a:rect l="l" t="t" r="r" b="b"/>
            <a:pathLst>
              <a:path w="1981725" h="1538539">
                <a:moveTo>
                  <a:pt x="0" y="0"/>
                </a:moveTo>
                <a:lnTo>
                  <a:pt x="1981725" y="0"/>
                </a:lnTo>
                <a:lnTo>
                  <a:pt x="1981725" y="1538539"/>
                </a:lnTo>
                <a:lnTo>
                  <a:pt x="0" y="1538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642652">
            <a:off x="1028700" y="6651068"/>
            <a:ext cx="312265" cy="1683781"/>
          </a:xfrm>
          <a:custGeom>
            <a:avLst/>
            <a:gdLst/>
            <a:ahLst/>
            <a:cxnLst/>
            <a:rect l="l" t="t" r="r" b="b"/>
            <a:pathLst>
              <a:path w="312265" h="1683781">
                <a:moveTo>
                  <a:pt x="0" y="0"/>
                </a:moveTo>
                <a:lnTo>
                  <a:pt x="312265" y="0"/>
                </a:lnTo>
                <a:lnTo>
                  <a:pt x="312265" y="1683781"/>
                </a:lnTo>
                <a:lnTo>
                  <a:pt x="0" y="1683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8368" y="1179189"/>
            <a:ext cx="4236731" cy="3289244"/>
          </a:xfrm>
          <a:custGeom>
            <a:avLst/>
            <a:gdLst/>
            <a:ahLst/>
            <a:cxnLst/>
            <a:rect l="l" t="t" r="r" b="b"/>
            <a:pathLst>
              <a:path w="4236731" h="3289244">
                <a:moveTo>
                  <a:pt x="0" y="0"/>
                </a:moveTo>
                <a:lnTo>
                  <a:pt x="4236732" y="0"/>
                </a:lnTo>
                <a:lnTo>
                  <a:pt x="4236732" y="3289245"/>
                </a:lnTo>
                <a:lnTo>
                  <a:pt x="0" y="3289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42652">
            <a:off x="16568489" y="279399"/>
            <a:ext cx="787396" cy="4245763"/>
          </a:xfrm>
          <a:custGeom>
            <a:avLst/>
            <a:gdLst/>
            <a:ahLst/>
            <a:cxnLst/>
            <a:rect l="l" t="t" r="r" b="b"/>
            <a:pathLst>
              <a:path w="787396" h="4245763">
                <a:moveTo>
                  <a:pt x="0" y="0"/>
                </a:moveTo>
                <a:lnTo>
                  <a:pt x="787396" y="0"/>
                </a:lnTo>
                <a:lnTo>
                  <a:pt x="787396" y="4245762"/>
                </a:lnTo>
                <a:lnTo>
                  <a:pt x="0" y="42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67115" y="2998442"/>
            <a:ext cx="8144022" cy="5629212"/>
          </a:xfrm>
          <a:custGeom>
            <a:avLst/>
            <a:gdLst/>
            <a:ahLst/>
            <a:cxnLst/>
            <a:rect l="l" t="t" r="r" b="b"/>
            <a:pathLst>
              <a:path w="8144022" h="5629212">
                <a:moveTo>
                  <a:pt x="0" y="0"/>
                </a:moveTo>
                <a:lnTo>
                  <a:pt x="8144022" y="0"/>
                </a:lnTo>
                <a:lnTo>
                  <a:pt x="8144022" y="5629212"/>
                </a:lnTo>
                <a:lnTo>
                  <a:pt x="0" y="5629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8556" b="-1611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17291" y="1892666"/>
            <a:ext cx="451436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 Potential Impact Areas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76981" y="411677"/>
            <a:ext cx="1319498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Impact Metrics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4353" y="3010228"/>
            <a:ext cx="9239294" cy="6248072"/>
          </a:xfrm>
          <a:custGeom>
            <a:avLst/>
            <a:gdLst/>
            <a:ahLst/>
            <a:cxnLst/>
            <a:rect l="l" t="t" r="r" b="b"/>
            <a:pathLst>
              <a:path w="9239294" h="6248072">
                <a:moveTo>
                  <a:pt x="0" y="0"/>
                </a:moveTo>
                <a:lnTo>
                  <a:pt x="9239294" y="0"/>
                </a:lnTo>
                <a:lnTo>
                  <a:pt x="9239294" y="6248072"/>
                </a:lnTo>
                <a:lnTo>
                  <a:pt x="0" y="6248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8857" y="2583358"/>
            <a:ext cx="3165496" cy="7703642"/>
          </a:xfrm>
          <a:custGeom>
            <a:avLst/>
            <a:gdLst/>
            <a:ahLst/>
            <a:cxnLst/>
            <a:rect l="l" t="t" r="r" b="b"/>
            <a:pathLst>
              <a:path w="3165496" h="7703642">
                <a:moveTo>
                  <a:pt x="0" y="0"/>
                </a:moveTo>
                <a:lnTo>
                  <a:pt x="3165496" y="0"/>
                </a:lnTo>
                <a:lnTo>
                  <a:pt x="3165496" y="7703642"/>
                </a:lnTo>
                <a:lnTo>
                  <a:pt x="0" y="770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794135" y="2583358"/>
            <a:ext cx="2465165" cy="7703642"/>
          </a:xfrm>
          <a:custGeom>
            <a:avLst/>
            <a:gdLst/>
            <a:ahLst/>
            <a:cxnLst/>
            <a:rect l="l" t="t" r="r" b="b"/>
            <a:pathLst>
              <a:path w="2465165" h="7703642">
                <a:moveTo>
                  <a:pt x="2465165" y="0"/>
                </a:moveTo>
                <a:lnTo>
                  <a:pt x="0" y="0"/>
                </a:lnTo>
                <a:lnTo>
                  <a:pt x="0" y="7703642"/>
                </a:lnTo>
                <a:lnTo>
                  <a:pt x="2465165" y="7703642"/>
                </a:lnTo>
                <a:lnTo>
                  <a:pt x="24651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73684" y="3483774"/>
            <a:ext cx="7940632" cy="573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Pregnant women &amp; new mothers in rural/semi-urban regions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Fathers &amp; caregivers with limited health awareness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ASHA/ANM workers as digital assistants in the field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Primary Health Centers, Anganwadis, NGOs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Low-literacy, non-English-speaking users across India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3F322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850571" y="6435179"/>
            <a:ext cx="1826151" cy="3561643"/>
          </a:xfrm>
          <a:custGeom>
            <a:avLst/>
            <a:gdLst/>
            <a:ahLst/>
            <a:cxnLst/>
            <a:rect l="l" t="t" r="r" b="b"/>
            <a:pathLst>
              <a:path w="1826151" h="3561643">
                <a:moveTo>
                  <a:pt x="0" y="0"/>
                </a:moveTo>
                <a:lnTo>
                  <a:pt x="1826151" y="0"/>
                </a:lnTo>
                <a:lnTo>
                  <a:pt x="1826151" y="3561643"/>
                </a:lnTo>
                <a:lnTo>
                  <a:pt x="0" y="3561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24353" y="2045513"/>
            <a:ext cx="968465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3F322B"/>
                </a:solidFill>
                <a:latin typeface="Inter Heavy"/>
                <a:ea typeface="Inter Heavy"/>
                <a:cs typeface="Inter Heavy"/>
                <a:sym typeface="Inter Heavy"/>
              </a:rPr>
              <a:t>👥 Who Benefits from HealthBridge?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0359" y="389146"/>
            <a:ext cx="1144728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Target Audience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4632" y="2900248"/>
            <a:ext cx="13338737" cy="7324821"/>
            <a:chOff x="0" y="0"/>
            <a:chExt cx="774713" cy="425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4713" cy="425425"/>
            </a:xfrm>
            <a:custGeom>
              <a:avLst/>
              <a:gdLst/>
              <a:ahLst/>
              <a:cxnLst/>
              <a:rect l="l" t="t" r="r" b="b"/>
              <a:pathLst>
                <a:path w="774713" h="425425">
                  <a:moveTo>
                    <a:pt x="571513" y="0"/>
                  </a:moveTo>
                  <a:cubicBezTo>
                    <a:pt x="683737" y="0"/>
                    <a:pt x="774713" y="95235"/>
                    <a:pt x="774713" y="212713"/>
                  </a:cubicBezTo>
                  <a:cubicBezTo>
                    <a:pt x="774713" y="330191"/>
                    <a:pt x="683737" y="425425"/>
                    <a:pt x="571513" y="425425"/>
                  </a:cubicBezTo>
                  <a:lnTo>
                    <a:pt x="203200" y="425425"/>
                  </a:lnTo>
                  <a:cubicBezTo>
                    <a:pt x="90976" y="425425"/>
                    <a:pt x="0" y="330191"/>
                    <a:pt x="0" y="212713"/>
                  </a:cubicBezTo>
                  <a:cubicBezTo>
                    <a:pt x="0" y="952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74713" cy="46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33398" y="1893733"/>
            <a:ext cx="2052213" cy="8120268"/>
          </a:xfrm>
          <a:custGeom>
            <a:avLst/>
            <a:gdLst/>
            <a:ahLst/>
            <a:cxnLst/>
            <a:rect l="l" t="t" r="r" b="b"/>
            <a:pathLst>
              <a:path w="2052213" h="8120268">
                <a:moveTo>
                  <a:pt x="0" y="0"/>
                </a:moveTo>
                <a:lnTo>
                  <a:pt x="2052213" y="0"/>
                </a:lnTo>
                <a:lnTo>
                  <a:pt x="2052213" y="8120268"/>
                </a:lnTo>
                <a:lnTo>
                  <a:pt x="0" y="8120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5777" y="3458138"/>
            <a:ext cx="12972011" cy="5605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800+ maternal deaths every day worldwide – many preventable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Lack of real-time guidance for pregnancy, childcare, and nutrition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Language and literacy barriers block access to online health info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Overcrowded clinics &amp; underdiagnosed maternal mental health issues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Internet-dependent apps don’t work where they’re most needed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3F322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55777" y="2253818"/>
            <a:ext cx="9500068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3F322B"/>
                </a:solidFill>
                <a:latin typeface="Inter Heavy"/>
                <a:ea typeface="Inter Heavy"/>
                <a:cs typeface="Inter Heavy"/>
                <a:sym typeface="Inter Heavy"/>
              </a:rPr>
              <a:t>The Healthcare Reality in Rural India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2752" y="602242"/>
            <a:ext cx="11702497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The Challenge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465" y="3147177"/>
            <a:ext cx="3578395" cy="5805656"/>
          </a:xfrm>
          <a:custGeom>
            <a:avLst/>
            <a:gdLst/>
            <a:ahLst/>
            <a:cxnLst/>
            <a:rect l="l" t="t" r="r" b="b"/>
            <a:pathLst>
              <a:path w="3578395" h="5805656">
                <a:moveTo>
                  <a:pt x="0" y="0"/>
                </a:moveTo>
                <a:lnTo>
                  <a:pt x="3578395" y="0"/>
                </a:lnTo>
                <a:lnTo>
                  <a:pt x="3578395" y="5805656"/>
                </a:lnTo>
                <a:lnTo>
                  <a:pt x="0" y="5805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16116" y="7137325"/>
            <a:ext cx="2523406" cy="2928003"/>
          </a:xfrm>
          <a:custGeom>
            <a:avLst/>
            <a:gdLst/>
            <a:ahLst/>
            <a:cxnLst/>
            <a:rect l="l" t="t" r="r" b="b"/>
            <a:pathLst>
              <a:path w="2523406" h="2928003">
                <a:moveTo>
                  <a:pt x="0" y="0"/>
                </a:moveTo>
                <a:lnTo>
                  <a:pt x="2523406" y="0"/>
                </a:lnTo>
                <a:lnTo>
                  <a:pt x="2523406" y="2928003"/>
                </a:lnTo>
                <a:lnTo>
                  <a:pt x="0" y="2928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28161" y="2504850"/>
            <a:ext cx="601952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3F322B"/>
                </a:solidFill>
                <a:latin typeface="Inter Heavy"/>
                <a:ea typeface="Inter Heavy"/>
                <a:cs typeface="Inter Heavy"/>
                <a:sym typeface="Inter Heavy"/>
              </a:rPr>
              <a:t>What’s Next?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73278" y="3535648"/>
            <a:ext cx="9334813" cy="5605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Mobile app version with voice/text-to-speech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WhatsApp &amp; Telegram bot integration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HealthBridge Kiosks at PHCs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Partnerships with NHM, CSR, UNICEF, NGOs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AI-powered risk prediction (anemia, PPD, etc.)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Expand to other geographies &amp; public health domains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3F322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676492"/>
            <a:ext cx="18383326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Scalability &amp; Future Scope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5019" y="2011122"/>
            <a:ext cx="7681909" cy="7111854"/>
            <a:chOff x="0" y="0"/>
            <a:chExt cx="883555" cy="8179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555" cy="817988"/>
            </a:xfrm>
            <a:custGeom>
              <a:avLst/>
              <a:gdLst/>
              <a:ahLst/>
              <a:cxnLst/>
              <a:rect l="l" t="t" r="r" b="b"/>
              <a:pathLst>
                <a:path w="883555" h="817988">
                  <a:moveTo>
                    <a:pt x="680355" y="0"/>
                  </a:moveTo>
                  <a:cubicBezTo>
                    <a:pt x="792579" y="0"/>
                    <a:pt x="883555" y="183113"/>
                    <a:pt x="883555" y="408994"/>
                  </a:cubicBezTo>
                  <a:cubicBezTo>
                    <a:pt x="883555" y="634875"/>
                    <a:pt x="792579" y="817988"/>
                    <a:pt x="680355" y="817988"/>
                  </a:cubicBezTo>
                  <a:lnTo>
                    <a:pt x="203200" y="817988"/>
                  </a:lnTo>
                  <a:cubicBezTo>
                    <a:pt x="90976" y="817988"/>
                    <a:pt x="0" y="634875"/>
                    <a:pt x="0" y="408994"/>
                  </a:cubicBezTo>
                  <a:cubicBezTo>
                    <a:pt x="0" y="18311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3555" cy="856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1735480" y="5193065"/>
            <a:ext cx="2988602" cy="2966867"/>
          </a:xfrm>
          <a:custGeom>
            <a:avLst/>
            <a:gdLst/>
            <a:ahLst/>
            <a:cxnLst/>
            <a:rect l="l" t="t" r="r" b="b"/>
            <a:pathLst>
              <a:path w="2988602" h="2966867">
                <a:moveTo>
                  <a:pt x="2988602" y="0"/>
                </a:moveTo>
                <a:lnTo>
                  <a:pt x="0" y="0"/>
                </a:lnTo>
                <a:lnTo>
                  <a:pt x="0" y="2966867"/>
                </a:lnTo>
                <a:lnTo>
                  <a:pt x="2988602" y="2966867"/>
                </a:lnTo>
                <a:lnTo>
                  <a:pt x="29886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10844" y="8568475"/>
            <a:ext cx="5193734" cy="1718525"/>
          </a:xfrm>
          <a:custGeom>
            <a:avLst/>
            <a:gdLst/>
            <a:ahLst/>
            <a:cxnLst/>
            <a:rect l="l" t="t" r="r" b="b"/>
            <a:pathLst>
              <a:path w="5193734" h="2587424">
                <a:moveTo>
                  <a:pt x="0" y="0"/>
                </a:moveTo>
                <a:lnTo>
                  <a:pt x="5193734" y="0"/>
                </a:lnTo>
                <a:lnTo>
                  <a:pt x="5193734" y="2587424"/>
                </a:lnTo>
                <a:lnTo>
                  <a:pt x="0" y="2587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50560"/>
            </a:stretch>
          </a:blipFill>
        </p:spPr>
      </p:sp>
      <p:sp>
        <p:nvSpPr>
          <p:cNvPr id="7" name="Freeform 7"/>
          <p:cNvSpPr/>
          <p:nvPr/>
        </p:nvSpPr>
        <p:spPr>
          <a:xfrm rot="-2490005">
            <a:off x="691640" y="547652"/>
            <a:ext cx="312265" cy="1683781"/>
          </a:xfrm>
          <a:custGeom>
            <a:avLst/>
            <a:gdLst/>
            <a:ahLst/>
            <a:cxnLst/>
            <a:rect l="l" t="t" r="r" b="b"/>
            <a:pathLst>
              <a:path w="312265" h="1683781">
                <a:moveTo>
                  <a:pt x="0" y="0"/>
                </a:moveTo>
                <a:lnTo>
                  <a:pt x="312264" y="0"/>
                </a:lnTo>
                <a:lnTo>
                  <a:pt x="312264" y="1683781"/>
                </a:lnTo>
                <a:lnTo>
                  <a:pt x="0" y="1683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32428" y="584998"/>
            <a:ext cx="1981725" cy="1538539"/>
          </a:xfrm>
          <a:custGeom>
            <a:avLst/>
            <a:gdLst/>
            <a:ahLst/>
            <a:cxnLst/>
            <a:rect l="l" t="t" r="r" b="b"/>
            <a:pathLst>
              <a:path w="1981725" h="1538539">
                <a:moveTo>
                  <a:pt x="0" y="0"/>
                </a:moveTo>
                <a:lnTo>
                  <a:pt x="1981725" y="0"/>
                </a:lnTo>
                <a:lnTo>
                  <a:pt x="1981725" y="1538539"/>
                </a:lnTo>
                <a:lnTo>
                  <a:pt x="0" y="1538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71859" y="1056770"/>
            <a:ext cx="350823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3F322B"/>
                </a:solidFill>
                <a:latin typeface="Inter Heavy"/>
                <a:ea typeface="Inter Heavy"/>
                <a:cs typeface="Inter Heavy"/>
                <a:sym typeface="Inter Heavy"/>
              </a:rPr>
              <a:t> How We Grow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2486" y="2395224"/>
            <a:ext cx="5942944" cy="657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616" lvl="1" indent="-339308" algn="l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Free for individual use</a:t>
            </a:r>
          </a:p>
          <a:p>
            <a:pPr marL="678616" lvl="1" indent="-339308" algn="l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Subscription dashboards for NGOs, PHCs, govts</a:t>
            </a:r>
          </a:p>
          <a:p>
            <a:pPr marL="678616" lvl="1" indent="-339308" algn="l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Eligible for grants – WHO, Digital India, Gates Foundation</a:t>
            </a:r>
          </a:p>
          <a:p>
            <a:pPr marL="678616" lvl="1" indent="-339308" algn="l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Promote via health campaigns, CSR, village radio</a:t>
            </a:r>
          </a:p>
          <a:p>
            <a:pPr marL="678616" lvl="1" indent="-339308" algn="l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Scale via ASHA training and rural outreach</a:t>
            </a:r>
          </a:p>
          <a:p>
            <a:pPr algn="l">
              <a:lnSpc>
                <a:spcPts val="4400"/>
              </a:lnSpc>
            </a:pPr>
            <a:endParaRPr lang="en-US" sz="3143">
              <a:solidFill>
                <a:srgbClr val="3F322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21380" y="867842"/>
            <a:ext cx="7779291" cy="391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Business &amp; Sustainability Plan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7866" y="2853243"/>
            <a:ext cx="7576969" cy="5123925"/>
          </a:xfrm>
          <a:custGeom>
            <a:avLst/>
            <a:gdLst/>
            <a:ahLst/>
            <a:cxnLst/>
            <a:rect l="l" t="t" r="r" b="b"/>
            <a:pathLst>
              <a:path w="7576969" h="5123925">
                <a:moveTo>
                  <a:pt x="0" y="0"/>
                </a:moveTo>
                <a:lnTo>
                  <a:pt x="7576968" y="0"/>
                </a:lnTo>
                <a:lnTo>
                  <a:pt x="7576968" y="5123925"/>
                </a:lnTo>
                <a:lnTo>
                  <a:pt x="0" y="512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13166" y="4498185"/>
            <a:ext cx="7576969" cy="5123925"/>
          </a:xfrm>
          <a:custGeom>
            <a:avLst/>
            <a:gdLst/>
            <a:ahLst/>
            <a:cxnLst/>
            <a:rect l="l" t="t" r="r" b="b"/>
            <a:pathLst>
              <a:path w="7576969" h="5123925">
                <a:moveTo>
                  <a:pt x="0" y="0"/>
                </a:moveTo>
                <a:lnTo>
                  <a:pt x="7576968" y="0"/>
                </a:lnTo>
                <a:lnTo>
                  <a:pt x="7576968" y="5123925"/>
                </a:lnTo>
                <a:lnTo>
                  <a:pt x="0" y="512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585008"/>
            <a:ext cx="2184584" cy="3701992"/>
          </a:xfrm>
          <a:custGeom>
            <a:avLst/>
            <a:gdLst/>
            <a:ahLst/>
            <a:cxnLst/>
            <a:rect l="l" t="t" r="r" b="b"/>
            <a:pathLst>
              <a:path w="2311769" h="4114800">
                <a:moveTo>
                  <a:pt x="0" y="0"/>
                </a:moveTo>
                <a:lnTo>
                  <a:pt x="2311770" y="0"/>
                </a:lnTo>
                <a:lnTo>
                  <a:pt x="2311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822" b="-111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27043" y="8236647"/>
            <a:ext cx="1760958" cy="2050353"/>
          </a:xfrm>
          <a:custGeom>
            <a:avLst/>
            <a:gdLst/>
            <a:ahLst/>
            <a:cxnLst/>
            <a:rect l="l" t="t" r="r" b="b"/>
            <a:pathLst>
              <a:path w="2122797" h="2463161">
                <a:moveTo>
                  <a:pt x="0" y="0"/>
                </a:moveTo>
                <a:lnTo>
                  <a:pt x="2122796" y="0"/>
                </a:lnTo>
                <a:lnTo>
                  <a:pt x="2122796" y="2463161"/>
                </a:lnTo>
                <a:lnTo>
                  <a:pt x="0" y="2463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0548" b="-201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7815" y="4927804"/>
            <a:ext cx="609706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i="1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</a:rPr>
              <a:t>HealthBridge isn’t just a chatbot.</a:t>
            </a:r>
          </a:p>
          <a:p>
            <a:pPr algn="ctr">
              <a:lnSpc>
                <a:spcPts val="4199"/>
              </a:lnSpc>
            </a:pPr>
            <a:r>
              <a:rPr lang="en-US" sz="2999" i="1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</a:rPr>
              <a:t> It’s a digital companion for every mother left behind by traditional healthcare.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7815" y="3618797"/>
            <a:ext cx="609706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3F322B"/>
                </a:solidFill>
                <a:latin typeface="Inter Heavy"/>
                <a:ea typeface="Inter Heavy"/>
                <a:cs typeface="Inter Heavy"/>
                <a:sym typeface="Inter Heavy"/>
              </a:rPr>
              <a:t> Final Thoughts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0780" y="5358055"/>
            <a:ext cx="6301741" cy="323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Empathetic, intelligent, and inclusive</a:t>
            </a:r>
          </a:p>
          <a:p>
            <a:pPr marL="669286" lvl="1" indent="-334643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Built by students, backed by science</a:t>
            </a:r>
          </a:p>
          <a:p>
            <a:pPr marL="669286" lvl="1" indent="-334643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Driven by purpose, designed for 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61917" y="602242"/>
            <a:ext cx="11702497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7049" y="2553979"/>
            <a:ext cx="6769993" cy="16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8"/>
              </a:lnSpc>
              <a:spcBef>
                <a:spcPct val="0"/>
              </a:spcBef>
            </a:pPr>
            <a:r>
              <a:rPr lang="en-US" sz="2823">
                <a:solidFill>
                  <a:srgbClr val="3F322B"/>
                </a:solidFill>
                <a:latin typeface="Alice"/>
                <a:ea typeface="Alice"/>
                <a:cs typeface="Alice"/>
                <a:sym typeface="Alice"/>
              </a:rPr>
              <a:t>Aligned with SDG 3: Good Health and Well-being, HealthBridge is not just a chatbot, it's a companion for care, equity, and empowerment.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431" y="6286500"/>
            <a:ext cx="2311769" cy="4114800"/>
          </a:xfrm>
          <a:custGeom>
            <a:avLst/>
            <a:gdLst/>
            <a:ahLst/>
            <a:cxnLst/>
            <a:rect l="l" t="t" r="r" b="b"/>
            <a:pathLst>
              <a:path w="2311769" h="4114800">
                <a:moveTo>
                  <a:pt x="0" y="0"/>
                </a:moveTo>
                <a:lnTo>
                  <a:pt x="2311770" y="0"/>
                </a:lnTo>
                <a:lnTo>
                  <a:pt x="2311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6230600" y="7938139"/>
            <a:ext cx="2122797" cy="2463161"/>
          </a:xfrm>
          <a:custGeom>
            <a:avLst/>
            <a:gdLst/>
            <a:ahLst/>
            <a:cxnLst/>
            <a:rect l="l" t="t" r="r" b="b"/>
            <a:pathLst>
              <a:path w="2122797" h="2463161">
                <a:moveTo>
                  <a:pt x="0" y="0"/>
                </a:moveTo>
                <a:lnTo>
                  <a:pt x="2122796" y="0"/>
                </a:lnTo>
                <a:lnTo>
                  <a:pt x="2122796" y="2463161"/>
                </a:lnTo>
                <a:lnTo>
                  <a:pt x="0" y="2463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34500" y="3093101"/>
            <a:ext cx="16157331" cy="554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2"/>
              </a:lnSpc>
            </a:pPr>
            <a:r>
              <a:rPr lang="en-US" sz="3523" b="1" i="1">
                <a:solidFill>
                  <a:srgbClr val="3F322B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Important Links:</a:t>
            </a:r>
          </a:p>
          <a:p>
            <a:pPr algn="ctr">
              <a:lnSpc>
                <a:spcPts val="4932"/>
              </a:lnSpc>
            </a:pPr>
            <a:r>
              <a:rPr lang="en-US" sz="3523" i="1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</a:rPr>
              <a:t> 🔗 </a:t>
            </a:r>
            <a:r>
              <a:rPr lang="en-US" sz="3523" b="1" i="1">
                <a:solidFill>
                  <a:srgbClr val="3F322B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GitHub Codebase</a:t>
            </a:r>
            <a:r>
              <a:rPr lang="en-US" sz="3523" i="1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</a:rPr>
              <a:t>: </a:t>
            </a:r>
            <a:r>
              <a:rPr lang="en-US" sz="3523" i="1" u="sng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  <a:hlinkClick r:id="rId6" tooltip="https://github.com/VodnalaSrujana004/HealthBridge-AI"/>
              </a:rPr>
              <a:t>github.com/VodnalaSrujana004/HealthBridge-AI</a:t>
            </a:r>
          </a:p>
          <a:p>
            <a:pPr algn="ctr">
              <a:lnSpc>
                <a:spcPts val="4932"/>
              </a:lnSpc>
            </a:pPr>
            <a:endParaRPr lang="en-US" sz="3523" i="1" u="sng">
              <a:solidFill>
                <a:srgbClr val="3F322B"/>
              </a:solidFill>
              <a:latin typeface="Inter Italics"/>
              <a:ea typeface="Inter Italics"/>
              <a:cs typeface="Inter Italics"/>
              <a:sym typeface="Inter Italics"/>
              <a:hlinkClick r:id="rId6" tooltip="https://github.com/VodnalaSrujana004/HealthBridge-AI"/>
            </a:endParaRPr>
          </a:p>
          <a:p>
            <a:pPr algn="ctr">
              <a:lnSpc>
                <a:spcPts val="4932"/>
              </a:lnSpc>
            </a:pPr>
            <a:endParaRPr lang="en-US" sz="3523" i="1" u="sng">
              <a:solidFill>
                <a:srgbClr val="3F322B"/>
              </a:solidFill>
              <a:latin typeface="Inter Italics"/>
              <a:ea typeface="Inter Italics"/>
              <a:cs typeface="Inter Italics"/>
              <a:sym typeface="Inter Italics"/>
              <a:hlinkClick r:id="rId6" tooltip="https://github.com/VodnalaSrujana004/HealthBridge-AI"/>
            </a:endParaRPr>
          </a:p>
          <a:p>
            <a:pPr algn="ctr">
              <a:lnSpc>
                <a:spcPts val="4932"/>
              </a:lnSpc>
            </a:pPr>
            <a:r>
              <a:rPr lang="en-US" sz="3523" i="1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</a:rPr>
              <a:t> 🌐 </a:t>
            </a:r>
            <a:r>
              <a:rPr lang="en-US" sz="3523" b="1" i="1">
                <a:solidFill>
                  <a:srgbClr val="3F322B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Try it now</a:t>
            </a:r>
            <a:r>
              <a:rPr lang="en-US" sz="3523" i="1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</a:rPr>
              <a:t>: </a:t>
            </a:r>
            <a:r>
              <a:rPr lang="en-US" sz="3523" i="1" u="sng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  <a:hlinkClick r:id="rId7" tooltip="https://healthbridge-ai.streamlit.app"/>
              </a:rPr>
              <a:t>https://healthbridge-ai.streamlit.app</a:t>
            </a:r>
            <a:r>
              <a:rPr lang="en-US" sz="3523" i="1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</a:rPr>
              <a:t>/  (deployed model)</a:t>
            </a:r>
          </a:p>
          <a:p>
            <a:pPr algn="ctr">
              <a:lnSpc>
                <a:spcPts val="4932"/>
              </a:lnSpc>
            </a:pPr>
            <a:endParaRPr lang="en-US" sz="3523" i="1">
              <a:solidFill>
                <a:srgbClr val="3F322B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ctr">
              <a:lnSpc>
                <a:spcPts val="4932"/>
              </a:lnSpc>
            </a:pPr>
            <a:endParaRPr lang="en-US" sz="3523" i="1">
              <a:solidFill>
                <a:srgbClr val="3F322B"/>
              </a:solidFill>
              <a:latin typeface="Inter Italics"/>
              <a:ea typeface="Inter Italics"/>
              <a:cs typeface="Inter Italics"/>
              <a:sym typeface="Inter Italics"/>
            </a:endParaRPr>
          </a:p>
          <a:p>
            <a:pPr algn="ctr">
              <a:lnSpc>
                <a:spcPts val="4932"/>
              </a:lnSpc>
            </a:pPr>
            <a:r>
              <a:rPr lang="en-US" sz="3523" b="1" i="1">
                <a:solidFill>
                  <a:srgbClr val="3F322B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Team: Beta_Coders</a:t>
            </a:r>
          </a:p>
          <a:p>
            <a:pPr algn="ctr">
              <a:lnSpc>
                <a:spcPts val="4932"/>
              </a:lnSpc>
            </a:pPr>
            <a:r>
              <a:rPr lang="en-US" sz="3523" b="1" i="1">
                <a:solidFill>
                  <a:srgbClr val="3F322B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📧Reach us:</a:t>
            </a:r>
            <a:r>
              <a:rPr lang="en-US" sz="3523" i="1">
                <a:solidFill>
                  <a:srgbClr val="3F322B"/>
                </a:solidFill>
                <a:latin typeface="Inter Italics"/>
                <a:ea typeface="Inter Italics"/>
                <a:cs typeface="Inter Italics"/>
                <a:sym typeface="Inter Italics"/>
              </a:rPr>
              <a:t> vodnalasrujana29@gmail.com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56838" y="633339"/>
            <a:ext cx="13574324" cy="173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5965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Let’s build equitable healthcare </a:t>
            </a:r>
          </a:p>
          <a:p>
            <a:pPr algn="ctr">
              <a:lnSpc>
                <a:spcPts val="6800"/>
              </a:lnSpc>
            </a:pPr>
            <a:r>
              <a:rPr lang="en-US" sz="5965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one conversation at a time.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6567309"/>
            <a:ext cx="18288001" cy="1739721"/>
            <a:chOff x="0" y="0"/>
            <a:chExt cx="5061139" cy="458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1140" cy="458198"/>
            </a:xfrm>
            <a:custGeom>
              <a:avLst/>
              <a:gdLst/>
              <a:ahLst/>
              <a:cxnLst/>
              <a:rect l="l" t="t" r="r" b="b"/>
              <a:pathLst>
                <a:path w="5061140" h="458198">
                  <a:moveTo>
                    <a:pt x="0" y="0"/>
                  </a:moveTo>
                  <a:lnTo>
                    <a:pt x="5061140" y="0"/>
                  </a:lnTo>
                  <a:lnTo>
                    <a:pt x="5061140" y="458198"/>
                  </a:lnTo>
                  <a:lnTo>
                    <a:pt x="0" y="458198"/>
                  </a:ln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61139" cy="49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" y="6567309"/>
            <a:ext cx="18288001" cy="306831"/>
            <a:chOff x="0" y="0"/>
            <a:chExt cx="5061139" cy="604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61140" cy="60418"/>
            </a:xfrm>
            <a:custGeom>
              <a:avLst/>
              <a:gdLst/>
              <a:ahLst/>
              <a:cxnLst/>
              <a:rect l="l" t="t" r="r" b="b"/>
              <a:pathLst>
                <a:path w="5061140" h="60418">
                  <a:moveTo>
                    <a:pt x="0" y="0"/>
                  </a:moveTo>
                  <a:lnTo>
                    <a:pt x="5061140" y="0"/>
                  </a:lnTo>
                  <a:lnTo>
                    <a:pt x="5061140" y="60418"/>
                  </a:lnTo>
                  <a:lnTo>
                    <a:pt x="0" y="60418"/>
                  </a:lnTo>
                  <a:close/>
                </a:path>
              </a:pathLst>
            </a:custGeom>
            <a:solidFill>
              <a:srgbClr val="D1B8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61139" cy="98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307031"/>
            <a:ext cx="18287999" cy="1979969"/>
          </a:xfrm>
          <a:custGeom>
            <a:avLst/>
            <a:gdLst/>
            <a:ahLst/>
            <a:cxnLst/>
            <a:rect l="l" t="t" r="r" b="b"/>
            <a:pathLst>
              <a:path w="30642881" h="3590752">
                <a:moveTo>
                  <a:pt x="0" y="0"/>
                </a:moveTo>
                <a:lnTo>
                  <a:pt x="30642881" y="0"/>
                </a:lnTo>
                <a:lnTo>
                  <a:pt x="30642881" y="3590751"/>
                </a:lnTo>
                <a:lnTo>
                  <a:pt x="0" y="359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6040" r="-31516" b="-8135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845241" y="5169170"/>
            <a:ext cx="2493885" cy="5117830"/>
          </a:xfrm>
          <a:custGeom>
            <a:avLst/>
            <a:gdLst/>
            <a:ahLst/>
            <a:cxnLst/>
            <a:rect l="l" t="t" r="r" b="b"/>
            <a:pathLst>
              <a:path w="2493885" h="7219140">
                <a:moveTo>
                  <a:pt x="0" y="0"/>
                </a:moveTo>
                <a:lnTo>
                  <a:pt x="2493885" y="0"/>
                </a:lnTo>
                <a:lnTo>
                  <a:pt x="2493885" y="7219140"/>
                </a:lnTo>
                <a:lnTo>
                  <a:pt x="0" y="7219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" b="-4105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39126" y="4739309"/>
            <a:ext cx="4102646" cy="5547691"/>
          </a:xfrm>
          <a:custGeom>
            <a:avLst/>
            <a:gdLst/>
            <a:ahLst/>
            <a:cxnLst/>
            <a:rect l="l" t="t" r="r" b="b"/>
            <a:pathLst>
              <a:path w="4102646" h="7649001">
                <a:moveTo>
                  <a:pt x="0" y="0"/>
                </a:moveTo>
                <a:lnTo>
                  <a:pt x="4102646" y="0"/>
                </a:lnTo>
                <a:lnTo>
                  <a:pt x="4102646" y="7649001"/>
                </a:lnTo>
                <a:lnTo>
                  <a:pt x="0" y="7649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787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93612" y="624509"/>
            <a:ext cx="279438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1" r="-7417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17326" y="4624609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3292" y="4739309"/>
            <a:ext cx="2311769" cy="4114800"/>
          </a:xfrm>
          <a:custGeom>
            <a:avLst/>
            <a:gdLst/>
            <a:ahLst/>
            <a:cxnLst/>
            <a:rect l="l" t="t" r="r" b="b"/>
            <a:pathLst>
              <a:path w="2311769" h="4114800">
                <a:moveTo>
                  <a:pt x="0" y="0"/>
                </a:moveTo>
                <a:lnTo>
                  <a:pt x="2311769" y="0"/>
                </a:lnTo>
                <a:lnTo>
                  <a:pt x="2311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72007" y="6682009"/>
            <a:ext cx="1760958" cy="2043306"/>
          </a:xfrm>
          <a:custGeom>
            <a:avLst/>
            <a:gdLst/>
            <a:ahLst/>
            <a:cxnLst/>
            <a:rect l="l" t="t" r="r" b="b"/>
            <a:pathLst>
              <a:path w="1760958" h="2043306">
                <a:moveTo>
                  <a:pt x="0" y="0"/>
                </a:moveTo>
                <a:lnTo>
                  <a:pt x="1760958" y="0"/>
                </a:lnTo>
                <a:lnTo>
                  <a:pt x="1760958" y="2043306"/>
                </a:lnTo>
                <a:lnTo>
                  <a:pt x="0" y="20433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496460" y="2283868"/>
            <a:ext cx="11296067" cy="160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80"/>
              </a:lnSpc>
            </a:pPr>
            <a:r>
              <a:rPr lang="en-US" sz="11728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Thank you..!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175" y="1028700"/>
            <a:ext cx="10043417" cy="6791861"/>
          </a:xfrm>
          <a:custGeom>
            <a:avLst/>
            <a:gdLst/>
            <a:ahLst/>
            <a:cxnLst/>
            <a:rect l="l" t="t" r="r" b="b"/>
            <a:pathLst>
              <a:path w="10043417" h="6791861">
                <a:moveTo>
                  <a:pt x="0" y="0"/>
                </a:moveTo>
                <a:lnTo>
                  <a:pt x="10043417" y="0"/>
                </a:lnTo>
                <a:lnTo>
                  <a:pt x="10043417" y="6791861"/>
                </a:lnTo>
                <a:lnTo>
                  <a:pt x="0" y="6791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91304" y="8172074"/>
            <a:ext cx="1760958" cy="2043306"/>
          </a:xfrm>
          <a:custGeom>
            <a:avLst/>
            <a:gdLst/>
            <a:ahLst/>
            <a:cxnLst/>
            <a:rect l="l" t="t" r="r" b="b"/>
            <a:pathLst>
              <a:path w="1760958" h="2043306">
                <a:moveTo>
                  <a:pt x="0" y="0"/>
                </a:moveTo>
                <a:lnTo>
                  <a:pt x="1760958" y="0"/>
                </a:lnTo>
                <a:lnTo>
                  <a:pt x="1760958" y="2043306"/>
                </a:lnTo>
                <a:lnTo>
                  <a:pt x="0" y="2043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0251" y="6611071"/>
            <a:ext cx="1848028" cy="3604309"/>
          </a:xfrm>
          <a:custGeom>
            <a:avLst/>
            <a:gdLst/>
            <a:ahLst/>
            <a:cxnLst/>
            <a:rect l="l" t="t" r="r" b="b"/>
            <a:pathLst>
              <a:path w="1848028" h="3604309">
                <a:moveTo>
                  <a:pt x="0" y="0"/>
                </a:moveTo>
                <a:lnTo>
                  <a:pt x="1848028" y="0"/>
                </a:lnTo>
                <a:lnTo>
                  <a:pt x="1848028" y="3604309"/>
                </a:lnTo>
                <a:lnTo>
                  <a:pt x="0" y="360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83059" y="7610099"/>
            <a:ext cx="1352482" cy="2407330"/>
          </a:xfrm>
          <a:custGeom>
            <a:avLst/>
            <a:gdLst/>
            <a:ahLst/>
            <a:cxnLst/>
            <a:rect l="l" t="t" r="r" b="b"/>
            <a:pathLst>
              <a:path w="1352482" h="2407330">
                <a:moveTo>
                  <a:pt x="0" y="0"/>
                </a:moveTo>
                <a:lnTo>
                  <a:pt x="1352482" y="0"/>
                </a:lnTo>
                <a:lnTo>
                  <a:pt x="1352482" y="2407330"/>
                </a:lnTo>
                <a:lnTo>
                  <a:pt x="0" y="240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13381" y="4738956"/>
            <a:ext cx="4559281" cy="5278473"/>
          </a:xfrm>
          <a:custGeom>
            <a:avLst/>
            <a:gdLst/>
            <a:ahLst/>
            <a:cxnLst/>
            <a:rect l="l" t="t" r="r" b="b"/>
            <a:pathLst>
              <a:path w="4559281" h="5278473">
                <a:moveTo>
                  <a:pt x="0" y="0"/>
                </a:moveTo>
                <a:lnTo>
                  <a:pt x="4559281" y="0"/>
                </a:lnTo>
                <a:lnTo>
                  <a:pt x="4559281" y="5278473"/>
                </a:lnTo>
                <a:lnTo>
                  <a:pt x="0" y="5278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49794" y="1795730"/>
            <a:ext cx="8510492" cy="52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AI Symptom Checker for mother &amp; baby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Pregnancy &amp; child nutrition plans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Mental health support with sentiment detection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Immunization timelines (WHO/UNICEF compliant)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Works offline using SQLite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Local language support via translation APIs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Intuitive design for low-literacy, low-tech 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66592" y="2279617"/>
            <a:ext cx="4216467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Meet HealthBridge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8274" y="717132"/>
            <a:ext cx="5971026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Our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5788" y="3071445"/>
            <a:ext cx="5838075" cy="135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A multilingual, AI-powered chatbot delivering trusted maternal and child health support - anytime, anywhere.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6309" y="2558326"/>
            <a:ext cx="6185132" cy="2236343"/>
            <a:chOff x="0" y="0"/>
            <a:chExt cx="693400" cy="2507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400" cy="250711"/>
            </a:xfrm>
            <a:custGeom>
              <a:avLst/>
              <a:gdLst/>
              <a:ahLst/>
              <a:cxnLst/>
              <a:rect l="l" t="t" r="r" b="b"/>
              <a:pathLst>
                <a:path w="693400" h="250711">
                  <a:moveTo>
                    <a:pt x="490200" y="0"/>
                  </a:moveTo>
                  <a:cubicBezTo>
                    <a:pt x="602424" y="0"/>
                    <a:pt x="693400" y="56124"/>
                    <a:pt x="693400" y="125355"/>
                  </a:cubicBezTo>
                  <a:cubicBezTo>
                    <a:pt x="693400" y="194587"/>
                    <a:pt x="602424" y="250711"/>
                    <a:pt x="490200" y="250711"/>
                  </a:cubicBezTo>
                  <a:lnTo>
                    <a:pt x="203200" y="250711"/>
                  </a:lnTo>
                  <a:cubicBezTo>
                    <a:pt x="90976" y="250711"/>
                    <a:pt x="0" y="194587"/>
                    <a:pt x="0" y="125355"/>
                  </a:cubicBezTo>
                  <a:cubicBezTo>
                    <a:pt x="0" y="561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93400" cy="288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952757"/>
            <a:ext cx="2058922" cy="7334243"/>
          </a:xfrm>
          <a:custGeom>
            <a:avLst/>
            <a:gdLst/>
            <a:ahLst/>
            <a:cxnLst/>
            <a:rect l="l" t="t" r="r" b="b"/>
            <a:pathLst>
              <a:path w="2346958" h="7334243">
                <a:moveTo>
                  <a:pt x="0" y="0"/>
                </a:moveTo>
                <a:lnTo>
                  <a:pt x="2346958" y="0"/>
                </a:lnTo>
                <a:lnTo>
                  <a:pt x="2346958" y="7334243"/>
                </a:lnTo>
                <a:lnTo>
                  <a:pt x="0" y="733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9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66753" y="3072923"/>
            <a:ext cx="1921247" cy="7214077"/>
          </a:xfrm>
          <a:custGeom>
            <a:avLst/>
            <a:gdLst/>
            <a:ahLst/>
            <a:cxnLst/>
            <a:rect l="l" t="t" r="r" b="b"/>
            <a:pathLst>
              <a:path w="2613658" h="7334243">
                <a:moveTo>
                  <a:pt x="0" y="0"/>
                </a:moveTo>
                <a:lnTo>
                  <a:pt x="2613657" y="0"/>
                </a:lnTo>
                <a:lnTo>
                  <a:pt x="2613657" y="7334243"/>
                </a:lnTo>
                <a:lnTo>
                  <a:pt x="0" y="7334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36040" b="-166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05802" y="1067658"/>
            <a:ext cx="1981725" cy="1538539"/>
          </a:xfrm>
          <a:custGeom>
            <a:avLst/>
            <a:gdLst/>
            <a:ahLst/>
            <a:cxnLst/>
            <a:rect l="l" t="t" r="r" b="b"/>
            <a:pathLst>
              <a:path w="1981725" h="1538539">
                <a:moveTo>
                  <a:pt x="0" y="0"/>
                </a:moveTo>
                <a:lnTo>
                  <a:pt x="1981726" y="0"/>
                </a:lnTo>
                <a:lnTo>
                  <a:pt x="1981726" y="1538540"/>
                </a:lnTo>
                <a:lnTo>
                  <a:pt x="0" y="1538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214009" y="2558326"/>
            <a:ext cx="6185132" cy="2236343"/>
            <a:chOff x="0" y="0"/>
            <a:chExt cx="693400" cy="250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3400" cy="250711"/>
            </a:xfrm>
            <a:custGeom>
              <a:avLst/>
              <a:gdLst/>
              <a:ahLst/>
              <a:cxnLst/>
              <a:rect l="l" t="t" r="r" b="b"/>
              <a:pathLst>
                <a:path w="693400" h="250711">
                  <a:moveTo>
                    <a:pt x="490200" y="0"/>
                  </a:moveTo>
                  <a:cubicBezTo>
                    <a:pt x="602424" y="0"/>
                    <a:pt x="693400" y="56124"/>
                    <a:pt x="693400" y="125355"/>
                  </a:cubicBezTo>
                  <a:cubicBezTo>
                    <a:pt x="693400" y="194587"/>
                    <a:pt x="602424" y="250711"/>
                    <a:pt x="490200" y="250711"/>
                  </a:cubicBezTo>
                  <a:lnTo>
                    <a:pt x="203200" y="250711"/>
                  </a:lnTo>
                  <a:cubicBezTo>
                    <a:pt x="90976" y="250711"/>
                    <a:pt x="0" y="194587"/>
                    <a:pt x="0" y="125355"/>
                  </a:cubicBezTo>
                  <a:cubicBezTo>
                    <a:pt x="0" y="561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93400" cy="288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82198" y="5171902"/>
            <a:ext cx="6185132" cy="2236343"/>
            <a:chOff x="0" y="0"/>
            <a:chExt cx="693400" cy="2507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400" cy="250711"/>
            </a:xfrm>
            <a:custGeom>
              <a:avLst/>
              <a:gdLst/>
              <a:ahLst/>
              <a:cxnLst/>
              <a:rect l="l" t="t" r="r" b="b"/>
              <a:pathLst>
                <a:path w="693400" h="250711">
                  <a:moveTo>
                    <a:pt x="490200" y="0"/>
                  </a:moveTo>
                  <a:cubicBezTo>
                    <a:pt x="602424" y="0"/>
                    <a:pt x="693400" y="56124"/>
                    <a:pt x="693400" y="125355"/>
                  </a:cubicBezTo>
                  <a:cubicBezTo>
                    <a:pt x="693400" y="194587"/>
                    <a:pt x="602424" y="250711"/>
                    <a:pt x="490200" y="250711"/>
                  </a:cubicBezTo>
                  <a:lnTo>
                    <a:pt x="203200" y="250711"/>
                  </a:lnTo>
                  <a:cubicBezTo>
                    <a:pt x="90976" y="250711"/>
                    <a:pt x="0" y="194587"/>
                    <a:pt x="0" y="125355"/>
                  </a:cubicBezTo>
                  <a:cubicBezTo>
                    <a:pt x="0" y="561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93400" cy="288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1204" y="5171902"/>
            <a:ext cx="6185132" cy="2236343"/>
            <a:chOff x="0" y="0"/>
            <a:chExt cx="8246842" cy="29817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246842" cy="2981790"/>
              <a:chOff x="0" y="0"/>
              <a:chExt cx="693400" cy="2507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93400" cy="250711"/>
              </a:xfrm>
              <a:custGeom>
                <a:avLst/>
                <a:gdLst/>
                <a:ahLst/>
                <a:cxnLst/>
                <a:rect l="l" t="t" r="r" b="b"/>
                <a:pathLst>
                  <a:path w="693400" h="250711">
                    <a:moveTo>
                      <a:pt x="490200" y="0"/>
                    </a:moveTo>
                    <a:cubicBezTo>
                      <a:pt x="602424" y="0"/>
                      <a:pt x="693400" y="56124"/>
                      <a:pt x="693400" y="125355"/>
                    </a:cubicBezTo>
                    <a:cubicBezTo>
                      <a:pt x="693400" y="194587"/>
                      <a:pt x="602424" y="250711"/>
                      <a:pt x="490200" y="250711"/>
                    </a:cubicBezTo>
                    <a:lnTo>
                      <a:pt x="203200" y="250711"/>
                    </a:lnTo>
                    <a:cubicBezTo>
                      <a:pt x="90976" y="250711"/>
                      <a:pt x="0" y="194587"/>
                      <a:pt x="0" y="125355"/>
                    </a:cubicBezTo>
                    <a:cubicBezTo>
                      <a:pt x="0" y="5612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DF3EB"/>
              </a:solidFill>
              <a:ln w="19050" cap="sq">
                <a:solidFill>
                  <a:srgbClr val="3F322B"/>
                </a:solidFill>
                <a:prstDash val="lgDash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693400" cy="2888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78172" y="916848"/>
              <a:ext cx="7681414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3F322B"/>
                  </a:solidFill>
                  <a:latin typeface="Inter"/>
                  <a:ea typeface="Inter"/>
                  <a:cs typeface="Inter"/>
                  <a:sym typeface="Inter"/>
                </a:rPr>
                <a:t>Build a scalable digital health assistant tailored for rural use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674764" y="7785477"/>
            <a:ext cx="6185132" cy="2236343"/>
            <a:chOff x="0" y="0"/>
            <a:chExt cx="693400" cy="2507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400" cy="250711"/>
            </a:xfrm>
            <a:custGeom>
              <a:avLst/>
              <a:gdLst/>
              <a:ahLst/>
              <a:cxnLst/>
              <a:rect l="l" t="t" r="r" b="b"/>
              <a:pathLst>
                <a:path w="693400" h="250711">
                  <a:moveTo>
                    <a:pt x="490200" y="0"/>
                  </a:moveTo>
                  <a:cubicBezTo>
                    <a:pt x="602424" y="0"/>
                    <a:pt x="693400" y="56124"/>
                    <a:pt x="693400" y="125355"/>
                  </a:cubicBezTo>
                  <a:cubicBezTo>
                    <a:pt x="693400" y="194587"/>
                    <a:pt x="602424" y="250711"/>
                    <a:pt x="490200" y="250711"/>
                  </a:cubicBezTo>
                  <a:lnTo>
                    <a:pt x="203200" y="250711"/>
                  </a:lnTo>
                  <a:cubicBezTo>
                    <a:pt x="90976" y="250711"/>
                    <a:pt x="0" y="194587"/>
                    <a:pt x="0" y="125355"/>
                  </a:cubicBezTo>
                  <a:cubicBezTo>
                    <a:pt x="0" y="561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93400" cy="288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947477" y="198882"/>
            <a:ext cx="1757069" cy="1757069"/>
          </a:xfrm>
          <a:custGeom>
            <a:avLst/>
            <a:gdLst/>
            <a:ahLst/>
            <a:cxnLst/>
            <a:rect l="l" t="t" r="r" b="b"/>
            <a:pathLst>
              <a:path w="1757069" h="1757069">
                <a:moveTo>
                  <a:pt x="0" y="0"/>
                </a:moveTo>
                <a:lnTo>
                  <a:pt x="1757070" y="0"/>
                </a:lnTo>
                <a:lnTo>
                  <a:pt x="1757070" y="1757069"/>
                </a:lnTo>
                <a:lnTo>
                  <a:pt x="0" y="1757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484938" y="3236437"/>
            <a:ext cx="5761060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Democratize health access for underserved communities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04547" y="710081"/>
            <a:ext cx="9416135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9"/>
              </a:lnSpc>
            </a:pPr>
            <a:r>
              <a:rPr lang="en-US" sz="8499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Vision &amp; Objectives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16939" y="3236437"/>
            <a:ext cx="553366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Deliver real-time, empathetic, and AI-driven care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47477" y="5845573"/>
            <a:ext cx="5455171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Enable early intervention and reduce preventable health issues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83006" y="8455994"/>
            <a:ext cx="5568647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Support mothers holistically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 physical + emotional wellbeing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7187" y="1835872"/>
            <a:ext cx="11897761" cy="8045861"/>
          </a:xfrm>
          <a:custGeom>
            <a:avLst/>
            <a:gdLst/>
            <a:ahLst/>
            <a:cxnLst/>
            <a:rect l="l" t="t" r="r" b="b"/>
            <a:pathLst>
              <a:path w="11897761" h="8045861">
                <a:moveTo>
                  <a:pt x="0" y="0"/>
                </a:moveTo>
                <a:lnTo>
                  <a:pt x="11897761" y="0"/>
                </a:lnTo>
                <a:lnTo>
                  <a:pt x="11897761" y="8045861"/>
                </a:lnTo>
                <a:lnTo>
                  <a:pt x="0" y="8045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09820" y="384810"/>
            <a:ext cx="6668360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Core Features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E4C318-1987-E113-9E71-283F3E42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963090"/>
              </p:ext>
            </p:extLst>
          </p:nvPr>
        </p:nvGraphicFramePr>
        <p:xfrm>
          <a:off x="3886200" y="2171700"/>
          <a:ext cx="11049000" cy="7315200"/>
        </p:xfrm>
        <a:graphic>
          <a:graphicData uri="http://schemas.openxmlformats.org/drawingml/2006/table">
            <a:tbl>
              <a:tblPr/>
              <a:tblGrid>
                <a:gridCol w="2762250">
                  <a:extLst>
                    <a:ext uri="{9D8B030D-6E8A-4147-A177-3AD203B41FA5}">
                      <a16:colId xmlns:a16="http://schemas.microsoft.com/office/drawing/2014/main" val="3489390379"/>
                    </a:ext>
                  </a:extLst>
                </a:gridCol>
                <a:gridCol w="2762250">
                  <a:extLst>
                    <a:ext uri="{9D8B030D-6E8A-4147-A177-3AD203B41FA5}">
                      <a16:colId xmlns:a16="http://schemas.microsoft.com/office/drawing/2014/main" val="3660333529"/>
                    </a:ext>
                  </a:extLst>
                </a:gridCol>
                <a:gridCol w="2762250">
                  <a:extLst>
                    <a:ext uri="{9D8B030D-6E8A-4147-A177-3AD203B41FA5}">
                      <a16:colId xmlns:a16="http://schemas.microsoft.com/office/drawing/2014/main" val="730757900"/>
                    </a:ext>
                  </a:extLst>
                </a:gridCol>
                <a:gridCol w="2762250">
                  <a:extLst>
                    <a:ext uri="{9D8B030D-6E8A-4147-A177-3AD203B41FA5}">
                      <a16:colId xmlns:a16="http://schemas.microsoft.com/office/drawing/2014/main" val="3641612580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effectLst/>
                        </a:rPr>
                        <a:t>Module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effectLst/>
                        </a:rPr>
                        <a:t>Description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effectLst/>
                        </a:rPr>
                        <a:t>Sample Input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effectLst/>
                        </a:rPr>
                        <a:t>Output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472866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Symptom Checker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Suggests causes, urgency, and care steps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“My baby has a fever and rash”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“Could be measles. Hydrate, see doctor if persists”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44664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Maternal Guidance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Nutrition, antenatal/postnatal advice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“What to eat in 2nd trimester?”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Nutritional plan in simple terms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44933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effectLst/>
                        </a:rPr>
                        <a:t>Mental Health Bot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Sentiment detection, helplines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effectLst/>
                        </a:rPr>
                        <a:t>“I cry every day”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Suggests mental support + helpline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347707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effectLst/>
                        </a:rPr>
                        <a:t>Immunization Info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Vaccine schedule based on age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“What vaccines this month?”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effectLst/>
                        </a:rPr>
                        <a:t>Timeline with visuals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34312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effectLst/>
                        </a:rPr>
                        <a:t>Multilingual Chat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effectLst/>
                        </a:rPr>
                        <a:t>Localized conversation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e-IN" sz="2000" dirty="0">
                          <a:effectLst/>
                        </a:rPr>
                        <a:t>“మా బిడ్డకి జలుబు”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Responds in Telugu</a:t>
                      </a:r>
                    </a:p>
                  </a:txBody>
                  <a:tcPr marL="70176" marR="70176" marT="35088" marB="35088" anchor="ctr">
                    <a:lnL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17273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3AA109FA-6239-EB09-AFFA-4BE19F2D8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1600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" y="8472073"/>
            <a:ext cx="18288005" cy="1814927"/>
          </a:xfrm>
          <a:custGeom>
            <a:avLst/>
            <a:gdLst/>
            <a:ahLst/>
            <a:cxnLst/>
            <a:rect l="l" t="t" r="r" b="b"/>
            <a:pathLst>
              <a:path w="30642881" h="3590752">
                <a:moveTo>
                  <a:pt x="0" y="0"/>
                </a:moveTo>
                <a:lnTo>
                  <a:pt x="30642881" y="0"/>
                </a:lnTo>
                <a:lnTo>
                  <a:pt x="30642881" y="3590752"/>
                </a:lnTo>
                <a:lnTo>
                  <a:pt x="0" y="359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241" r="-32317" b="-978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" y="8432365"/>
            <a:ext cx="18288000" cy="1287299"/>
            <a:chOff x="0" y="0"/>
            <a:chExt cx="5061139" cy="3390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1140" cy="339042"/>
            </a:xfrm>
            <a:custGeom>
              <a:avLst/>
              <a:gdLst/>
              <a:ahLst/>
              <a:cxnLst/>
              <a:rect l="l" t="t" r="r" b="b"/>
              <a:pathLst>
                <a:path w="5061140" h="339042">
                  <a:moveTo>
                    <a:pt x="0" y="0"/>
                  </a:moveTo>
                  <a:lnTo>
                    <a:pt x="5061140" y="0"/>
                  </a:lnTo>
                  <a:lnTo>
                    <a:pt x="5061140" y="339042"/>
                  </a:lnTo>
                  <a:lnTo>
                    <a:pt x="0" y="339042"/>
                  </a:ln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61139" cy="377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40" y="8445103"/>
            <a:ext cx="18288000" cy="372899"/>
            <a:chOff x="0" y="0"/>
            <a:chExt cx="5061139" cy="604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61140" cy="60418"/>
            </a:xfrm>
            <a:custGeom>
              <a:avLst/>
              <a:gdLst/>
              <a:ahLst/>
              <a:cxnLst/>
              <a:rect l="l" t="t" r="r" b="b"/>
              <a:pathLst>
                <a:path w="5061140" h="60418">
                  <a:moveTo>
                    <a:pt x="0" y="0"/>
                  </a:moveTo>
                  <a:lnTo>
                    <a:pt x="5061140" y="0"/>
                  </a:lnTo>
                  <a:lnTo>
                    <a:pt x="5061140" y="60418"/>
                  </a:lnTo>
                  <a:lnTo>
                    <a:pt x="0" y="60418"/>
                  </a:lnTo>
                  <a:close/>
                </a:path>
              </a:pathLst>
            </a:custGeom>
            <a:solidFill>
              <a:srgbClr val="D1B8A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61139" cy="98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450098" y="3467100"/>
            <a:ext cx="4641817" cy="5762978"/>
          </a:xfrm>
          <a:custGeom>
            <a:avLst/>
            <a:gdLst/>
            <a:ahLst/>
            <a:cxnLst/>
            <a:rect l="l" t="t" r="r" b="b"/>
            <a:pathLst>
              <a:path w="4641817" h="5762978">
                <a:moveTo>
                  <a:pt x="0" y="0"/>
                </a:moveTo>
                <a:lnTo>
                  <a:pt x="4641817" y="0"/>
                </a:lnTo>
                <a:lnTo>
                  <a:pt x="4641817" y="5762978"/>
                </a:lnTo>
                <a:lnTo>
                  <a:pt x="0" y="5762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3126" y="2908895"/>
            <a:ext cx="11419086" cy="572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Key Differentiators</a:t>
            </a:r>
          </a:p>
          <a:p>
            <a:pPr marL="690876" lvl="1" indent="-345438" algn="just">
              <a:lnSpc>
                <a:spcPct val="150000"/>
              </a:lnSpc>
              <a:buFont typeface="Arial"/>
              <a:buChar char="•"/>
            </a:pPr>
            <a:r>
              <a:rPr lang="en-US" sz="319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Offline-First: Works in no/low internet zones using SQLite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Hardware-Free: No sensors or wearables needed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Emotion-Aware: Sentiment analysis for mental wellness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Inclusive Design: Local language + visual prompts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Minimalist UI: </a:t>
            </a:r>
            <a:r>
              <a:rPr lang="en-US" sz="3199" dirty="0" err="1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Streamlit</a:t>
            </a:r>
            <a:r>
              <a:rPr lang="en-US" sz="319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-based, simple for all ages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Trusted Content: WHO &amp; UNICEF aligned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3F322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3656" y="373226"/>
            <a:ext cx="16360674" cy="262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What Makes HealthBridge Special?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6250" y="2422489"/>
            <a:ext cx="11255500" cy="7611532"/>
          </a:xfrm>
          <a:custGeom>
            <a:avLst/>
            <a:gdLst/>
            <a:ahLst/>
            <a:cxnLst/>
            <a:rect l="l" t="t" r="r" b="b"/>
            <a:pathLst>
              <a:path w="11255500" h="7611532">
                <a:moveTo>
                  <a:pt x="0" y="0"/>
                </a:moveTo>
                <a:lnTo>
                  <a:pt x="11255500" y="0"/>
                </a:lnTo>
                <a:lnTo>
                  <a:pt x="11255500" y="7611532"/>
                </a:lnTo>
                <a:lnTo>
                  <a:pt x="0" y="761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583955" y="7521041"/>
            <a:ext cx="2704045" cy="2684379"/>
          </a:xfrm>
          <a:custGeom>
            <a:avLst/>
            <a:gdLst/>
            <a:ahLst/>
            <a:cxnLst/>
            <a:rect l="l" t="t" r="r" b="b"/>
            <a:pathLst>
              <a:path w="2704045" h="2684379">
                <a:moveTo>
                  <a:pt x="2704045" y="0"/>
                </a:moveTo>
                <a:lnTo>
                  <a:pt x="0" y="0"/>
                </a:lnTo>
                <a:lnTo>
                  <a:pt x="0" y="2684379"/>
                </a:lnTo>
                <a:lnTo>
                  <a:pt x="2704045" y="2684379"/>
                </a:lnTo>
                <a:lnTo>
                  <a:pt x="27040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45079" y="70308"/>
            <a:ext cx="1597503" cy="1240243"/>
          </a:xfrm>
          <a:custGeom>
            <a:avLst/>
            <a:gdLst/>
            <a:ahLst/>
            <a:cxnLst/>
            <a:rect l="l" t="t" r="r" b="b"/>
            <a:pathLst>
              <a:path w="1597503" h="1240243">
                <a:moveTo>
                  <a:pt x="0" y="0"/>
                </a:moveTo>
                <a:lnTo>
                  <a:pt x="1597503" y="0"/>
                </a:lnTo>
                <a:lnTo>
                  <a:pt x="1597503" y="1240243"/>
                </a:lnTo>
                <a:lnTo>
                  <a:pt x="0" y="1240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309483">
            <a:off x="780875" y="293193"/>
            <a:ext cx="1453306" cy="1611529"/>
          </a:xfrm>
          <a:custGeom>
            <a:avLst/>
            <a:gdLst/>
            <a:ahLst/>
            <a:cxnLst/>
            <a:rect l="l" t="t" r="r" b="b"/>
            <a:pathLst>
              <a:path w="1453306" h="1611529">
                <a:moveTo>
                  <a:pt x="0" y="0"/>
                </a:moveTo>
                <a:lnTo>
                  <a:pt x="1453306" y="0"/>
                </a:lnTo>
                <a:lnTo>
                  <a:pt x="1453306" y="1611529"/>
                </a:lnTo>
                <a:lnTo>
                  <a:pt x="0" y="1611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72800" y="666661"/>
            <a:ext cx="894239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Tech Stack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1556A5-9031-4A23-FC6D-D6725CCE9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486159"/>
              </p:ext>
            </p:extLst>
          </p:nvPr>
        </p:nvGraphicFramePr>
        <p:xfrm>
          <a:off x="3886415" y="2705100"/>
          <a:ext cx="10515600" cy="7010398"/>
        </p:xfrm>
        <a:graphic>
          <a:graphicData uri="http://schemas.openxmlformats.org/drawingml/2006/table">
            <a:tbl>
              <a:tblPr/>
              <a:tblGrid>
                <a:gridCol w="4190785">
                  <a:extLst>
                    <a:ext uri="{9D8B030D-6E8A-4147-A177-3AD203B41FA5}">
                      <a16:colId xmlns:a16="http://schemas.microsoft.com/office/drawing/2014/main" val="2082043445"/>
                    </a:ext>
                  </a:extLst>
                </a:gridCol>
                <a:gridCol w="6324815">
                  <a:extLst>
                    <a:ext uri="{9D8B030D-6E8A-4147-A177-3AD203B41FA5}">
                      <a16:colId xmlns:a16="http://schemas.microsoft.com/office/drawing/2014/main" val="1109688949"/>
                    </a:ext>
                  </a:extLst>
                </a:gridCol>
              </a:tblGrid>
              <a:tr h="940998"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effectLst/>
                        </a:rPr>
                        <a:t>Layer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effectLst/>
                        </a:rPr>
                        <a:t>Tools &amp; Technologies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411308"/>
                  </a:ext>
                </a:extLst>
              </a:tr>
              <a:tr h="940998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effectLst/>
                        </a:rPr>
                        <a:t>Frontend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effectLst/>
                        </a:rPr>
                        <a:t>Streamlit, HTML/CSS, Streamlit-Chat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86777"/>
                  </a:ext>
                </a:extLst>
              </a:tr>
              <a:tr h="1152704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effectLst/>
                        </a:rPr>
                        <a:t>Backend AI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>
                          <a:effectLst/>
                        </a:rPr>
                        <a:t>HuggingFace</a:t>
                      </a:r>
                      <a:r>
                        <a:rPr lang="en-IN" sz="2400" dirty="0">
                          <a:effectLst/>
                        </a:rPr>
                        <a:t> Transformers (BERT, </a:t>
                      </a:r>
                      <a:r>
                        <a:rPr lang="en-IN" sz="2400" dirty="0" err="1">
                          <a:effectLst/>
                        </a:rPr>
                        <a:t>RoBERTa</a:t>
                      </a:r>
                      <a:r>
                        <a:rPr lang="en-IN" sz="2400" dirty="0">
                          <a:effectLst/>
                        </a:rPr>
                        <a:t>), Gemini Pro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30015"/>
                  </a:ext>
                </a:extLst>
              </a:tr>
              <a:tr h="940998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effectLst/>
                        </a:rPr>
                        <a:t>Mental Health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effectLst/>
                        </a:rPr>
                        <a:t>Sentiment analysis using </a:t>
                      </a:r>
                      <a:r>
                        <a:rPr lang="en-IN" sz="2400" dirty="0" err="1">
                          <a:effectLst/>
                        </a:rPr>
                        <a:t>RoBERTa</a:t>
                      </a:r>
                      <a:endParaRPr lang="en-IN" sz="2400" dirty="0">
                        <a:effectLst/>
                      </a:endParaRP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908807"/>
                  </a:ext>
                </a:extLst>
              </a:tr>
              <a:tr h="940998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effectLst/>
                        </a:rPr>
                        <a:t>Database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effectLst/>
                        </a:rPr>
                        <a:t>Firebase (cloud), SQLite (offline)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186047"/>
                  </a:ext>
                </a:extLst>
              </a:tr>
              <a:tr h="940998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effectLst/>
                        </a:rPr>
                        <a:t>Hosting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>
                          <a:effectLst/>
                        </a:rPr>
                        <a:t>Streamlit</a:t>
                      </a:r>
                      <a:r>
                        <a:rPr lang="en-IN" sz="2400" dirty="0">
                          <a:effectLst/>
                        </a:rPr>
                        <a:t> Cloud, GCP, Localhost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806567"/>
                  </a:ext>
                </a:extLst>
              </a:tr>
              <a:tr h="1152704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effectLst/>
                        </a:rPr>
                        <a:t>Voice Input (Future)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effectLst/>
                        </a:rPr>
                        <a:t>Whisper or Google Speech-to-Text</a:t>
                      </a:r>
                    </a:p>
                  </a:txBody>
                  <a:tcPr marL="75146" marR="75146" marT="37573" marB="37573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1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95853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07A2E07E-FD46-1B55-B0A7-46E491473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415" y="2705099"/>
            <a:ext cx="2843474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2959065"/>
            <a:ext cx="3650353" cy="6899293"/>
          </a:xfrm>
          <a:custGeom>
            <a:avLst/>
            <a:gdLst/>
            <a:ahLst/>
            <a:cxnLst/>
            <a:rect l="l" t="t" r="r" b="b"/>
            <a:pathLst>
              <a:path w="3650353" h="6899293">
                <a:moveTo>
                  <a:pt x="3650353" y="0"/>
                </a:moveTo>
                <a:lnTo>
                  <a:pt x="0" y="0"/>
                </a:lnTo>
                <a:lnTo>
                  <a:pt x="0" y="6899293"/>
                </a:lnTo>
                <a:lnTo>
                  <a:pt x="3650353" y="6899293"/>
                </a:lnTo>
                <a:lnTo>
                  <a:pt x="36503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62189" y="100033"/>
            <a:ext cx="1668635" cy="2859032"/>
          </a:xfrm>
          <a:custGeom>
            <a:avLst/>
            <a:gdLst/>
            <a:ahLst/>
            <a:cxnLst/>
            <a:rect l="l" t="t" r="r" b="b"/>
            <a:pathLst>
              <a:path w="1668635" h="2859032">
                <a:moveTo>
                  <a:pt x="0" y="0"/>
                </a:moveTo>
                <a:lnTo>
                  <a:pt x="1668635" y="0"/>
                </a:lnTo>
                <a:lnTo>
                  <a:pt x="1668635" y="2859032"/>
                </a:lnTo>
                <a:lnTo>
                  <a:pt x="0" y="2859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00400" y="2542056"/>
            <a:ext cx="14368765" cy="7149620"/>
          </a:xfrm>
          <a:custGeom>
            <a:avLst/>
            <a:gdLst/>
            <a:ahLst/>
            <a:cxnLst/>
            <a:rect l="l" t="t" r="r" b="b"/>
            <a:pathLst>
              <a:path w="14368765" h="7149620">
                <a:moveTo>
                  <a:pt x="0" y="0"/>
                </a:moveTo>
                <a:lnTo>
                  <a:pt x="14368765" y="0"/>
                </a:lnTo>
                <a:lnTo>
                  <a:pt x="14368765" y="7149619"/>
                </a:lnTo>
                <a:lnTo>
                  <a:pt x="0" y="7149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0469" b="93555" l="586" r="97005">
                          <a14:foregroundMark x1="1953" y1="31348" x2="1497" y2="53320"/>
                          <a14:foregroundMark x1="1497" y1="53320" x2="17839" y2="54980"/>
                          <a14:foregroundMark x1="17839" y1="54980" x2="20508" y2="50977"/>
                          <a14:foregroundMark x1="20508" y1="50977" x2="19336" y2="30664"/>
                          <a14:foregroundMark x1="19336" y1="30664" x2="651" y2="31152"/>
                          <a14:foregroundMark x1="11849" y1="37207" x2="11328" y2="39160"/>
                          <a14:foregroundMark x1="15169" y1="39746" x2="10807" y2="42969"/>
                          <a14:foregroundMark x1="10807" y1="42969" x2="13997" y2="41309"/>
                          <a14:foregroundMark x1="13997" y1="41309" x2="9570" y2="38184"/>
                          <a14:foregroundMark x1="9570" y1="38184" x2="13737" y2="39844"/>
                          <a14:foregroundMark x1="13737" y1="39844" x2="14909" y2="39160"/>
                          <a14:foregroundMark x1="12760" y1="50488" x2="17969" y2="46875"/>
                          <a14:foregroundMark x1="20247" y1="51855" x2="18424" y2="54297"/>
                          <a14:foregroundMark x1="20443" y1="50977" x2="18424" y2="54199"/>
                          <a14:foregroundMark x1="20833" y1="51367" x2="17969" y2="54590"/>
                          <a14:foregroundMark x1="17969" y1="54590" x2="17708" y2="54492"/>
                          <a14:foregroundMark x1="36328" y1="34473" x2="37240" y2="39844"/>
                          <a14:foregroundMark x1="37240" y1="39844" x2="38672" y2="41699"/>
                          <a14:foregroundMark x1="91536" y1="45605" x2="91536" y2="45605"/>
                          <a14:foregroundMark x1="91732" y1="42480" x2="91732" y2="42480"/>
                          <a14:foregroundMark x1="95898" y1="41309" x2="95898" y2="41309"/>
                          <a14:foregroundMark x1="85286" y1="53027" x2="85286" y2="53027"/>
                          <a14:foregroundMark x1="86393" y1="53711" x2="86393" y2="53711"/>
                          <a14:foregroundMark x1="86458" y1="54102" x2="86458" y2="54102"/>
                          <a14:foregroundMark x1="86458" y1="54102" x2="86458" y2="54102"/>
                          <a14:foregroundMark x1="86458" y1="54102" x2="86458" y2="54102"/>
                          <a14:foregroundMark x1="86458" y1="54102" x2="89844" y2="53516"/>
                          <a14:foregroundMark x1="89844" y1="53516" x2="95638" y2="53906"/>
                          <a14:foregroundMark x1="90299" y1="54297" x2="77474" y2="54004"/>
                          <a14:foregroundMark x1="92643" y1="53516" x2="95898" y2="53223"/>
                          <a14:foregroundMark x1="95898" y1="53223" x2="95898" y2="53223"/>
                          <a14:foregroundMark x1="86458" y1="54004" x2="86784" y2="63770"/>
                          <a14:foregroundMark x1="61391" y1="59096" x2="61328" y2="63184"/>
                          <a14:foregroundMark x1="61458" y1="54785" x2="61448" y2="55416"/>
                          <a14:foregroundMark x1="61849" y1="62695" x2="61523" y2="56641"/>
                          <a14:foregroundMark x1="61284" y1="58251" x2="60742" y2="61914"/>
                          <a14:foregroundMark x1="60742" y1="61914" x2="61589" y2="62793"/>
                          <a14:foregroundMark x1="61003" y1="58398" x2="61308" y2="58440"/>
                          <a14:foregroundMark x1="61644" y1="55361" x2="61523" y2="51367"/>
                          <a14:foregroundMark x1="60979" y1="55548" x2="60938" y2="51758"/>
                          <a14:foregroundMark x1="61003" y1="57813" x2="60982" y2="55859"/>
                          <a14:foregroundMark x1="53190" y1="63672" x2="53190" y2="63672"/>
                          <a14:foregroundMark x1="53190" y1="63672" x2="51888" y2="69141"/>
                          <a14:foregroundMark x1="51888" y1="69141" x2="51758" y2="89551"/>
                          <a14:foregroundMark x1="51563" y1="89551" x2="57227" y2="90234"/>
                          <a14:foregroundMark x1="57227" y1="90234" x2="61849" y2="90137"/>
                          <a14:foregroundMark x1="61849" y1="90137" x2="65104" y2="87988"/>
                          <a14:foregroundMark x1="65104" y1="87988" x2="68880" y2="89063"/>
                          <a14:foregroundMark x1="68880" y1="89063" x2="70313" y2="83594"/>
                          <a14:foregroundMark x1="70313" y1="83594" x2="69271" y2="64648"/>
                          <a14:foregroundMark x1="69271" y1="64648" x2="52799" y2="63672"/>
                          <a14:foregroundMark x1="51758" y1="68555" x2="52018" y2="63574"/>
                          <a14:foregroundMark x1="52018" y1="63574" x2="60026" y2="62793"/>
                          <a14:foregroundMark x1="62305" y1="62793" x2="69792" y2="63574"/>
                          <a14:foregroundMark x1="69792" y1="63574" x2="70573" y2="91211"/>
                          <a14:foregroundMark x1="70573" y1="91211" x2="70378" y2="90137"/>
                          <a14:foregroundMark x1="70247" y1="90137" x2="62044" y2="90527"/>
                          <a14:foregroundMark x1="62044" y1="90527" x2="61784" y2="90332"/>
                          <a14:foregroundMark x1="51953" y1="64063" x2="55469" y2="62988"/>
                          <a14:foregroundMark x1="55469" y1="62988" x2="57357" y2="63086"/>
                          <a14:foregroundMark x1="63997" y1="62891" x2="67839" y2="63672"/>
                          <a14:foregroundMark x1="67839" y1="63672" x2="70638" y2="63477"/>
                          <a14:foregroundMark x1="64193" y1="62793" x2="68815" y2="63184"/>
                          <a14:foregroundMark x1="68815" y1="63184" x2="70573" y2="62988"/>
                          <a14:foregroundMark x1="71029" y1="63477" x2="70833" y2="88672"/>
                          <a14:foregroundMark x1="70833" y1="89941" x2="71094" y2="87695"/>
                          <a14:foregroundMark x1="87044" y1="60156" x2="88867" y2="64551"/>
                          <a14:foregroundMark x1="88867" y1="64551" x2="92643" y2="64551"/>
                          <a14:foregroundMark x1="92643" y1="64551" x2="94596" y2="73535"/>
                          <a14:foregroundMark x1="94596" y1="73535" x2="94466" y2="76074"/>
                          <a14:foregroundMark x1="87174" y1="63477" x2="81120" y2="62598"/>
                          <a14:foregroundMark x1="81120" y1="62598" x2="77930" y2="63965"/>
                          <a14:foregroundMark x1="77930" y1="63965" x2="78385" y2="79590"/>
                          <a14:foregroundMark x1="78385" y1="79590" x2="92383" y2="86719"/>
                          <a14:foregroundMark x1="92383" y1="86719" x2="92318" y2="67871"/>
                          <a14:foregroundMark x1="92318" y1="67871" x2="90430" y2="63281"/>
                          <a14:foregroundMark x1="90430" y1="63281" x2="87044" y2="62988"/>
                          <a14:foregroundMark x1="77344" y1="83594" x2="77409" y2="88867"/>
                          <a14:foregroundMark x1="77409" y1="88867" x2="84115" y2="90430"/>
                          <a14:foregroundMark x1="84115" y1="90430" x2="93555" y2="89453"/>
                          <a14:foregroundMark x1="93555" y1="89453" x2="95573" y2="83203"/>
                          <a14:foregroundMark x1="95573" y1="83203" x2="94922" y2="80078"/>
                          <a14:foregroundMark x1="77409" y1="89746" x2="80924" y2="90137"/>
                          <a14:foregroundMark x1="89128" y1="90918" x2="94010" y2="90332"/>
                          <a14:foregroundMark x1="94010" y1="90332" x2="95703" y2="85938"/>
                          <a14:foregroundMark x1="95703" y1="85938" x2="95768" y2="80078"/>
                          <a14:foregroundMark x1="95768" y1="80078" x2="97070" y2="86523"/>
                          <a14:foregroundMark x1="97070" y1="86523" x2="95703" y2="80762"/>
                          <a14:foregroundMark x1="95703" y1="80762" x2="95573" y2="63379"/>
                          <a14:foregroundMark x1="95573" y1="63379" x2="87565" y2="63672"/>
                          <a14:foregroundMark x1="59831" y1="68848" x2="59831" y2="68848"/>
                          <a14:foregroundMark x1="59831" y1="68848" x2="57878" y2="76465"/>
                          <a14:foregroundMark x1="57878" y1="76465" x2="53906" y2="69043"/>
                          <a14:foregroundMark x1="53906" y1="69043" x2="54883" y2="78223"/>
                          <a14:foregroundMark x1="54883" y1="78223" x2="55599" y2="78613"/>
                          <a14:foregroundMark x1="93099" y1="90332" x2="96419" y2="87988"/>
                          <a14:foregroundMark x1="96419" y1="87988" x2="96224" y2="87207"/>
                          <a14:foregroundMark x1="96159" y1="81348" x2="95898" y2="71094"/>
                          <a14:foregroundMark x1="95898" y1="71094" x2="95964" y2="77441"/>
                          <a14:foregroundMark x1="95964" y1="77441" x2="95964" y2="66699"/>
                          <a14:foregroundMark x1="95964" y1="66699" x2="94076" y2="62402"/>
                          <a14:foregroundMark x1="94076" y1="62402" x2="87565" y2="62695"/>
                          <a14:foregroundMark x1="96224" y1="86719" x2="94141" y2="90527"/>
                          <a14:foregroundMark x1="96615" y1="87598" x2="94271" y2="90918"/>
                          <a14:foregroundMark x1="94531" y1="90527" x2="96029" y2="89746"/>
                          <a14:foregroundMark x1="86849" y1="62500" x2="79427" y2="62695"/>
                          <a14:foregroundMark x1="79427" y1="62695" x2="77344" y2="67871"/>
                          <a14:foregroundMark x1="77344" y1="67871" x2="77522" y2="91267"/>
                          <a14:foregroundMark x1="20703" y1="40625" x2="28451" y2="41699"/>
                          <a14:foregroundMark x1="28451" y1="41699" x2="28581" y2="41406"/>
                          <a14:foregroundMark x1="28581" y1="41406" x2="21940" y2="39941"/>
                          <a14:foregroundMark x1="21940" y1="39941" x2="19661" y2="40723"/>
                          <a14:foregroundMark x1="20378" y1="41406" x2="21615" y2="41406"/>
                          <a14:foregroundMark x1="26172" y1="40332" x2="27669" y2="41504"/>
                          <a14:foregroundMark x1="27669" y1="41016" x2="25456" y2="40430"/>
                          <a14:foregroundMark x1="28060" y1="41699" x2="26042" y2="41797"/>
                          <a14:foregroundMark x1="53190" y1="41406" x2="45182" y2="41309"/>
                          <a14:foregroundMark x1="45182" y1="41309" x2="49154" y2="41797"/>
                          <a14:foregroundMark x1="49154" y1="41797" x2="51953" y2="41406"/>
                          <a14:foregroundMark x1="52344" y1="40918" x2="46419" y2="40332"/>
                          <a14:foregroundMark x1="49023" y1="40430" x2="52214" y2="40625"/>
                          <a14:foregroundMark x1="51823" y1="40625" x2="50781" y2="39355"/>
                          <a14:foregroundMark x1="77669" y1="40723" x2="75846" y2="39258"/>
                          <a14:foregroundMark x1="75586" y1="40039" x2="70247" y2="40137"/>
                          <a14:backgroundMark x1="62305" y1="55176" x2="63021" y2="60840"/>
                          <a14:backgroundMark x1="63021" y1="60840" x2="69987" y2="60645"/>
                          <a14:backgroundMark x1="76823" y1="57520" x2="74674" y2="78516"/>
                          <a14:backgroundMark x1="82617" y1="59961" x2="78190" y2="58203"/>
                          <a14:backgroundMark x1="92448" y1="58594" x2="97266" y2="58594"/>
                          <a14:backgroundMark x1="84310" y1="58984" x2="83724" y2="58594"/>
                          <a14:backgroundMark x1="90951" y1="58789" x2="93555" y2="58008"/>
                          <a14:backgroundMark x1="89258" y1="57813" x2="95573" y2="58594"/>
                          <a14:backgroundMark x1="58398" y1="59668" x2="51042" y2="58105"/>
                          <a14:backgroundMark x1="77214" y1="91992" x2="78190" y2="91992"/>
                          <a14:backgroundMark x1="97786" y1="88574" x2="97591" y2="848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 t="-35525" r="-121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16715" y="2060726"/>
            <a:ext cx="685456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 System Architecture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46506" y="564077"/>
            <a:ext cx="1319498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Architecture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4632" y="2292008"/>
            <a:ext cx="14446361" cy="7933061"/>
            <a:chOff x="0" y="0"/>
            <a:chExt cx="774713" cy="425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4713" cy="425425"/>
            </a:xfrm>
            <a:custGeom>
              <a:avLst/>
              <a:gdLst/>
              <a:ahLst/>
              <a:cxnLst/>
              <a:rect l="l" t="t" r="r" b="b"/>
              <a:pathLst>
                <a:path w="774713" h="425425">
                  <a:moveTo>
                    <a:pt x="571513" y="0"/>
                  </a:moveTo>
                  <a:cubicBezTo>
                    <a:pt x="683737" y="0"/>
                    <a:pt x="774713" y="95235"/>
                    <a:pt x="774713" y="212713"/>
                  </a:cubicBezTo>
                  <a:cubicBezTo>
                    <a:pt x="774713" y="330191"/>
                    <a:pt x="683737" y="425425"/>
                    <a:pt x="571513" y="425425"/>
                  </a:cubicBezTo>
                  <a:lnTo>
                    <a:pt x="203200" y="425425"/>
                  </a:lnTo>
                  <a:cubicBezTo>
                    <a:pt x="90976" y="425425"/>
                    <a:pt x="0" y="330191"/>
                    <a:pt x="0" y="212713"/>
                  </a:cubicBezTo>
                  <a:cubicBezTo>
                    <a:pt x="0" y="952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74713" cy="46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632270"/>
            <a:ext cx="3582734" cy="7654730"/>
          </a:xfrm>
          <a:custGeom>
            <a:avLst/>
            <a:gdLst/>
            <a:ahLst/>
            <a:cxnLst/>
            <a:rect l="l" t="t" r="r" b="b"/>
            <a:pathLst>
              <a:path w="5108067" h="13252060">
                <a:moveTo>
                  <a:pt x="0" y="0"/>
                </a:moveTo>
                <a:lnTo>
                  <a:pt x="5108066" y="0"/>
                </a:lnTo>
                <a:lnTo>
                  <a:pt x="5108066" y="13252060"/>
                </a:lnTo>
                <a:lnTo>
                  <a:pt x="0" y="1325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2574" r="-1" b="-731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33398" y="1893733"/>
            <a:ext cx="2052213" cy="8120268"/>
          </a:xfrm>
          <a:custGeom>
            <a:avLst/>
            <a:gdLst/>
            <a:ahLst/>
            <a:cxnLst/>
            <a:rect l="l" t="t" r="r" b="b"/>
            <a:pathLst>
              <a:path w="2052213" h="8120268">
                <a:moveTo>
                  <a:pt x="0" y="0"/>
                </a:moveTo>
                <a:lnTo>
                  <a:pt x="2052213" y="0"/>
                </a:lnTo>
                <a:lnTo>
                  <a:pt x="2052213" y="8120268"/>
                </a:lnTo>
                <a:lnTo>
                  <a:pt x="0" y="8120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57436" y="3660768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60"/>
                </a:lnTo>
                <a:lnTo>
                  <a:pt x="0" y="6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99589" y="567853"/>
            <a:ext cx="1243380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Implementation &amp; Output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33280" y="2277555"/>
            <a:ext cx="1052906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Codebase: </a:t>
            </a:r>
            <a:r>
              <a:rPr lang="en-US" sz="2799" b="1" u="sng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  <a:hlinkClick r:id="rId7" tooltip="https://github.com/VodnalaSrujana004/HealthBridge-AI"/>
              </a:rPr>
              <a:t>https://github.com/VodnalaSrujana004/HealthBridge-AI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768</Words>
  <Application>Microsoft Office PowerPoint</Application>
  <PresentationFormat>Custom</PresentationFormat>
  <Paragraphs>138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Girassol</vt:lpstr>
      <vt:lpstr>Alice</vt:lpstr>
      <vt:lpstr>Inter Bold</vt:lpstr>
      <vt:lpstr>Lora</vt:lpstr>
      <vt:lpstr>Lora Bold</vt:lpstr>
      <vt:lpstr>Arial</vt:lpstr>
      <vt:lpstr>Recoleta Bold</vt:lpstr>
      <vt:lpstr>Times New Roman Bold</vt:lpstr>
      <vt:lpstr>Inter Heavy</vt:lpstr>
      <vt:lpstr>Inter Bold Italics</vt:lpstr>
      <vt:lpstr>Inter Italics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Beta_Coders</dc:title>
  <cp:lastModifiedBy>Umesh Bingi</cp:lastModifiedBy>
  <cp:revision>2</cp:revision>
  <dcterms:created xsi:type="dcterms:W3CDTF">2006-08-16T00:00:00Z</dcterms:created>
  <dcterms:modified xsi:type="dcterms:W3CDTF">2025-08-05T01:58:00Z</dcterms:modified>
  <dc:identifier>DAGvGIN3Uoc</dc:identifier>
</cp:coreProperties>
</file>